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84988" cy="100187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0505"/>
    <a:srgbClr val="FAC805"/>
    <a:srgbClr val="B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3" d="100"/>
          <a:sy n="113" d="100"/>
        </p:scale>
        <p:origin x="-72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3A48F-FF05-4E45-BBD9-50BE8CAA4877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702081-E563-4572-8897-F6CCA6BB9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5805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1760" y="1124744"/>
            <a:ext cx="4246240" cy="576064"/>
          </a:xfrm>
        </p:spPr>
        <p:txBody>
          <a:bodyPr>
            <a:normAutofit/>
          </a:bodyPr>
          <a:lstStyle/>
          <a:p>
            <a:r>
              <a:rPr lang="uk-UA" sz="2800" dirty="0" smtClean="0"/>
              <a:t>Технічне завдання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36440"/>
            <a:ext cx="6400800" cy="1752600"/>
          </a:xfrm>
        </p:spPr>
        <p:txBody>
          <a:bodyPr/>
          <a:lstStyle/>
          <a:p>
            <a:r>
              <a:rPr lang="uk-UA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Створення сайту  БО БФ «Реалізації ідей» та он-лайн платформи з функціями </a:t>
            </a:r>
            <a:r>
              <a:rPr lang="uk-UA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маркет-плейсу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2304256" cy="71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1468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48" y="116632"/>
            <a:ext cx="1008112" cy="31256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475656" y="1202270"/>
            <a:ext cx="1080120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Моя сторінка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70820" y="1202270"/>
            <a:ext cx="1512168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Спільнота Платформи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72000" y="1202270"/>
            <a:ext cx="1368152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База знань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28184" y="1202270"/>
            <a:ext cx="936104" cy="360040"/>
          </a:xfrm>
          <a:prstGeom prst="rect">
            <a:avLst/>
          </a:prstGeom>
          <a:solidFill>
            <a:srgbClr val="FAC8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Розвиток бізнесу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496" y="3717032"/>
            <a:ext cx="179512" cy="1152128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80000" rtlCol="0" anchor="ctr"/>
          <a:lstStyle/>
          <a:p>
            <a:pPr algn="ctr">
              <a:lnSpc>
                <a:spcPct val="150000"/>
              </a:lnSpc>
            </a:pPr>
            <a:r>
              <a:rPr lang="uk-UA" sz="1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Соц</a:t>
            </a:r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сети</a:t>
            </a:r>
          </a:p>
          <a:p>
            <a:pPr algn="ctr"/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95407" y="116632"/>
            <a:ext cx="2596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i="1" dirty="0" smtClean="0"/>
              <a:t>Інтерфейс ПЛАТФОРМИ</a:t>
            </a:r>
            <a:endParaRPr lang="ru-RU" i="1" dirty="0"/>
          </a:p>
        </p:txBody>
      </p:sp>
      <p:sp>
        <p:nvSpPr>
          <p:cNvPr id="44" name="TextBox 43"/>
          <p:cNvSpPr txBox="1"/>
          <p:nvPr/>
        </p:nvSpPr>
        <p:spPr>
          <a:xfrm>
            <a:off x="6084168" y="188640"/>
            <a:ext cx="2328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Вхід       Реєстрація        </a:t>
            </a:r>
            <a:r>
              <a:rPr lang="uk-UA" sz="1200" dirty="0" smtClean="0">
                <a:solidFill>
                  <a:srgbClr val="C00000"/>
                </a:solidFill>
              </a:rPr>
              <a:t>УКР / </a:t>
            </a:r>
            <a:r>
              <a:rPr lang="en-US" sz="1200" dirty="0" smtClean="0">
                <a:solidFill>
                  <a:srgbClr val="C00000"/>
                </a:solidFill>
              </a:rPr>
              <a:t>ENG</a:t>
            </a:r>
            <a:endParaRPr lang="ru-RU" sz="1200" dirty="0">
              <a:solidFill>
                <a:srgbClr val="C00000"/>
              </a:solidFill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6135679" y="465639"/>
            <a:ext cx="129614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1475656" y="1634318"/>
            <a:ext cx="108012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2870820" y="1634318"/>
            <a:ext cx="1512168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4599012" y="1634318"/>
            <a:ext cx="134114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6228184" y="1634318"/>
            <a:ext cx="93610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480245" y="1783849"/>
            <a:ext cx="5287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Інформація про бізнес-навчання, тренінги, джерела фінансування діяльності, </a:t>
            </a:r>
          </a:p>
          <a:p>
            <a:r>
              <a:rPr lang="uk-UA" sz="1200" dirty="0" err="1" smtClean="0"/>
              <a:t>мережування</a:t>
            </a:r>
            <a:r>
              <a:rPr lang="uk-UA" sz="1200" dirty="0" smtClean="0"/>
              <a:t> та інше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547664" y="2429163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Он-лайн навчання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15816" y="2420888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Грантові програми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83968" y="2429163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Кредитні програми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652120" y="2420888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Навчання </a:t>
            </a:r>
          </a:p>
          <a:p>
            <a:pPr algn="ctr"/>
            <a:r>
              <a:rPr lang="uk-UA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оф-лайн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47664" y="3221251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Кластери та бізнес-об’єднання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915816" y="3212976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83968" y="3221251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652120" y="3212976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668344" y="548680"/>
            <a:ext cx="723284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Особовий кабінет</a:t>
            </a:r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480245" y="752269"/>
            <a:ext cx="1296144" cy="288032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Пошук по платформі</a:t>
            </a:r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28640" y="3244334"/>
            <a:ext cx="1139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Шаблони бізнес-планів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296792" y="3212976"/>
            <a:ext cx="1139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Шаблони установчих документів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910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548680"/>
            <a:ext cx="1574474" cy="576064"/>
          </a:xfrm>
        </p:spPr>
        <p:txBody>
          <a:bodyPr>
            <a:normAutofit/>
          </a:bodyPr>
          <a:lstStyle/>
          <a:p>
            <a:r>
              <a:rPr lang="uk-UA" sz="2000" dirty="0" smtClean="0"/>
              <a:t>Кольори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496" y="1199576"/>
            <a:ext cx="2446920" cy="75866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4913" y="1556792"/>
            <a:ext cx="1080120" cy="720080"/>
          </a:xfrm>
          <a:prstGeom prst="rect">
            <a:avLst/>
          </a:prstGeom>
          <a:solidFill>
            <a:srgbClr val="FAC8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95073" y="1556792"/>
            <a:ext cx="1080120" cy="720080"/>
          </a:xfrm>
          <a:prstGeom prst="rect">
            <a:avLst/>
          </a:prstGeom>
          <a:solidFill>
            <a:srgbClr val="B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70937" y="2564904"/>
            <a:ext cx="54534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RGB</a:t>
            </a:r>
          </a:p>
          <a:p>
            <a:r>
              <a:rPr lang="uk-UA" sz="1600" dirty="0" smtClean="0"/>
              <a:t>250</a:t>
            </a:r>
          </a:p>
          <a:p>
            <a:r>
              <a:rPr lang="uk-UA" sz="1600" dirty="0" smtClean="0"/>
              <a:t>200</a:t>
            </a:r>
          </a:p>
          <a:p>
            <a:r>
              <a:rPr lang="uk-UA" sz="1600" dirty="0"/>
              <a:t>5</a:t>
            </a:r>
            <a:endParaRPr lang="uk-UA" sz="1600" dirty="0" smtClean="0"/>
          </a:p>
          <a:p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435233" y="1556792"/>
            <a:ext cx="1080120" cy="72008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195736" y="2564904"/>
            <a:ext cx="54534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RGB</a:t>
            </a:r>
          </a:p>
          <a:p>
            <a:r>
              <a:rPr lang="en-US" sz="1600" dirty="0" smtClean="0"/>
              <a:t>180</a:t>
            </a:r>
          </a:p>
          <a:p>
            <a:r>
              <a:rPr lang="en-US" sz="1600" dirty="0"/>
              <a:t>0</a:t>
            </a:r>
            <a:endParaRPr lang="uk-UA" sz="1600" dirty="0" smtClean="0"/>
          </a:p>
          <a:p>
            <a:r>
              <a:rPr lang="en-US" sz="1600" dirty="0" smtClean="0"/>
              <a:t>0</a:t>
            </a:r>
            <a:endParaRPr lang="uk-UA" sz="1600" dirty="0" smtClean="0"/>
          </a:p>
          <a:p>
            <a:endParaRPr lang="ru-RU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3419872" y="2564904"/>
            <a:ext cx="21417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RGB </a:t>
            </a:r>
            <a:r>
              <a:rPr lang="uk-UA" sz="1600" b="1" dirty="0" smtClean="0"/>
              <a:t>3</a:t>
            </a:r>
            <a:r>
              <a:rPr lang="en-US" sz="1600" b="1" dirty="0" smtClean="0"/>
              <a:t>0%</a:t>
            </a:r>
            <a:r>
              <a:rPr lang="uk-UA" sz="1600" b="1" dirty="0" smtClean="0"/>
              <a:t>-50%</a:t>
            </a:r>
            <a:r>
              <a:rPr lang="en-US" sz="1600" b="1" dirty="0" smtClean="0"/>
              <a:t> </a:t>
            </a:r>
            <a:r>
              <a:rPr lang="ru-RU" sz="1600" b="1" dirty="0" err="1" smtClean="0"/>
              <a:t>чорного</a:t>
            </a:r>
            <a:endParaRPr lang="en-US" sz="1600" b="1" dirty="0" smtClean="0"/>
          </a:p>
          <a:p>
            <a:r>
              <a:rPr lang="en-US" sz="1600" dirty="0" smtClean="0"/>
              <a:t>128</a:t>
            </a:r>
            <a:endParaRPr lang="uk-UA" sz="1600" dirty="0" smtClean="0"/>
          </a:p>
          <a:p>
            <a:r>
              <a:rPr lang="en-US" sz="1600" dirty="0" smtClean="0"/>
              <a:t>128</a:t>
            </a:r>
            <a:endParaRPr lang="uk-UA" sz="1600" dirty="0" smtClean="0"/>
          </a:p>
          <a:p>
            <a:r>
              <a:rPr lang="en-US" sz="1600" dirty="0" smtClean="0"/>
              <a:t>128</a:t>
            </a:r>
            <a:endParaRPr lang="uk-UA" sz="1600" dirty="0" smtClean="0"/>
          </a:p>
          <a:p>
            <a:endParaRPr lang="ru-RU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1539992" y="4725144"/>
            <a:ext cx="21652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Текст – 90% </a:t>
            </a:r>
            <a:r>
              <a:rPr lang="ru-RU" dirty="0" err="1" smtClean="0"/>
              <a:t>або</a:t>
            </a:r>
            <a:r>
              <a:rPr lang="ru-RU" dirty="0" smtClean="0"/>
              <a:t> 80%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чорного</a:t>
            </a:r>
            <a:endParaRPr lang="ru-RU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937448" y="548680"/>
            <a:ext cx="216294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800" dirty="0" smtClean="0"/>
              <a:t>Логотип та </a:t>
            </a:r>
            <a:r>
              <a:rPr lang="uk-UA" sz="2800" dirty="0" err="1" smtClean="0"/>
              <a:t>аватар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420888"/>
            <a:ext cx="936104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170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48" y="116632"/>
            <a:ext cx="1008112" cy="31256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67544" y="692696"/>
            <a:ext cx="1080120" cy="216024"/>
          </a:xfrm>
          <a:prstGeom prst="rect">
            <a:avLst/>
          </a:prstGeom>
          <a:solidFill>
            <a:srgbClr val="FAC8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Головна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62708" y="692696"/>
            <a:ext cx="1512168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Підтримка бізнесу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63888" y="692696"/>
            <a:ext cx="1080120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Платформа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87044" y="692696"/>
            <a:ext cx="936104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Контакти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0828" y="1484784"/>
            <a:ext cx="212301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0975">
              <a:lnSpc>
                <a:spcPts val="1800"/>
              </a:lnSpc>
            </a:pPr>
            <a:r>
              <a:rPr lang="uk-UA" sz="1200" dirty="0" smtClean="0">
                <a:solidFill>
                  <a:srgbClr val="FAC805"/>
                </a:solidFill>
              </a:rPr>
              <a:t>Головна</a:t>
            </a:r>
          </a:p>
          <a:p>
            <a:pPr marL="171450" indent="-171450">
              <a:lnSpc>
                <a:spcPts val="1800"/>
              </a:lnSpc>
              <a:buFontTx/>
              <a:buChar char="-"/>
            </a:pP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Центр підтримки </a:t>
            </a:r>
          </a:p>
          <a:p>
            <a:pPr>
              <a:lnSpc>
                <a:spcPts val="1800"/>
              </a:lnSpc>
            </a:pPr>
            <a:r>
              <a:rPr lang="uk-UA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підприємництва</a:t>
            </a:r>
          </a:p>
          <a:p>
            <a:pPr marL="171450" indent="-171450">
              <a:lnSpc>
                <a:spcPts val="1800"/>
              </a:lnSpc>
              <a:buFontTx/>
              <a:buChar char="-"/>
            </a:pP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Наші проекти</a:t>
            </a:r>
          </a:p>
          <a:p>
            <a:pPr marL="171450" indent="-171450">
              <a:lnSpc>
                <a:spcPts val="1800"/>
              </a:lnSpc>
              <a:buFontTx/>
              <a:buChar char="-"/>
            </a:pP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Соціальне підприємництво</a:t>
            </a:r>
          </a:p>
          <a:p>
            <a:pPr marL="171450" indent="-171450">
              <a:lnSpc>
                <a:spcPts val="1800"/>
              </a:lnSpc>
              <a:buFontTx/>
              <a:buChar char="-"/>
            </a:pP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Освітні програми для дорослих</a:t>
            </a:r>
          </a:p>
          <a:p>
            <a:pPr marL="171450" indent="-171450">
              <a:lnSpc>
                <a:spcPts val="1800"/>
              </a:lnSpc>
              <a:buFontTx/>
              <a:buChar char="-"/>
            </a:pP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Розвиток регіонального </a:t>
            </a:r>
          </a:p>
          <a:p>
            <a:pPr>
              <a:lnSpc>
                <a:spcPts val="1800"/>
              </a:lnSpc>
            </a:pP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ринку</a:t>
            </a:r>
          </a:p>
          <a:p>
            <a:pPr>
              <a:lnSpc>
                <a:spcPts val="1800"/>
              </a:lnSpc>
            </a:pP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Історії успіху підприємців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indent="180975">
              <a:lnSpc>
                <a:spcPts val="1800"/>
              </a:lnSpc>
            </a:pPr>
            <a:r>
              <a:rPr lang="uk-UA" sz="1200" dirty="0" smtClean="0"/>
              <a:t>Підтримка </a:t>
            </a:r>
          </a:p>
          <a:p>
            <a:pPr indent="180975">
              <a:lnSpc>
                <a:spcPts val="1800"/>
              </a:lnSpc>
            </a:pPr>
            <a:r>
              <a:rPr lang="uk-UA" sz="1200" dirty="0" smtClean="0"/>
              <a:t>бізнесу</a:t>
            </a:r>
          </a:p>
          <a:p>
            <a:pPr indent="180975">
              <a:lnSpc>
                <a:spcPts val="1800"/>
              </a:lnSpc>
            </a:pPr>
            <a:r>
              <a:rPr lang="uk-UA" sz="1200" dirty="0" smtClean="0"/>
              <a:t>Платформа</a:t>
            </a:r>
          </a:p>
          <a:p>
            <a:pPr indent="180975">
              <a:lnSpc>
                <a:spcPts val="1800"/>
              </a:lnSpc>
            </a:pPr>
            <a:r>
              <a:rPr lang="uk-UA" sz="1200" dirty="0" smtClean="0"/>
              <a:t>Контакти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376636" y="1565067"/>
            <a:ext cx="157522" cy="1357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-</a:t>
            </a:r>
            <a:endParaRPr lang="ru-RU" sz="1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90142" y="4085347"/>
            <a:ext cx="157522" cy="1357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+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390142" y="4365104"/>
            <a:ext cx="157522" cy="1357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+</a:t>
            </a:r>
            <a:endParaRPr lang="ru-RU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6175081" y="644495"/>
            <a:ext cx="278973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Новини</a:t>
            </a:r>
          </a:p>
          <a:p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20.06. Відкриття центру підтримки МСП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uk-UA" sz="1200" dirty="0" smtClean="0"/>
              <a:t>17.06. Що таке неформальна освіта </a:t>
            </a:r>
          </a:p>
          <a:p>
            <a:r>
              <a:rPr lang="uk-UA" sz="1200" dirty="0"/>
              <a:t> </a:t>
            </a:r>
            <a:r>
              <a:rPr lang="uk-UA" sz="1200" dirty="0" smtClean="0"/>
              <a:t>            для дорослих</a:t>
            </a:r>
          </a:p>
          <a:p>
            <a:r>
              <a:rPr lang="uk-UA" sz="1200" dirty="0" smtClean="0"/>
              <a:t>  …</a:t>
            </a:r>
          </a:p>
          <a:p>
            <a:r>
              <a:rPr lang="uk-UA" sz="1200" dirty="0" smtClean="0"/>
              <a:t>  …</a:t>
            </a:r>
          </a:p>
          <a:p>
            <a:r>
              <a:rPr lang="uk-UA" sz="1200" dirty="0" smtClean="0"/>
              <a:t>  …</a:t>
            </a:r>
            <a:endParaRPr lang="pl-PL" sz="1200" dirty="0" smtClean="0"/>
          </a:p>
          <a:p>
            <a:endParaRPr lang="pl-PL" sz="1200" dirty="0"/>
          </a:p>
          <a:p>
            <a:endParaRPr lang="ru-RU" sz="12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5496" y="4221088"/>
            <a:ext cx="179512" cy="1152128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80000" rtlCol="0" anchor="ctr"/>
          <a:lstStyle/>
          <a:p>
            <a:pPr algn="ctr">
              <a:lnSpc>
                <a:spcPct val="150000"/>
              </a:lnSpc>
            </a:pPr>
            <a:r>
              <a:rPr lang="uk-UA" sz="1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Соц</a:t>
            </a:r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сети</a:t>
            </a:r>
          </a:p>
          <a:p>
            <a:pPr algn="ctr"/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23728" y="116632"/>
            <a:ext cx="2653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i="1" dirty="0" smtClean="0"/>
              <a:t>Зміст головної сторінки</a:t>
            </a:r>
            <a:endParaRPr lang="ru-RU" i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555776" y="2348880"/>
            <a:ext cx="1317352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Центр підтримки підприємництва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089152" y="2357155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Наші проекти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576984" y="3077235"/>
            <a:ext cx="1296144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Освітні програми для дорослих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089152" y="3077235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Розвиток регіонального ринку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251520" y="1772816"/>
            <a:ext cx="1296144" cy="0"/>
          </a:xfrm>
          <a:prstGeom prst="line">
            <a:avLst/>
          </a:prstGeom>
          <a:ln w="19050">
            <a:solidFill>
              <a:srgbClr val="FAC8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251520" y="4293096"/>
            <a:ext cx="1296144" cy="0"/>
          </a:xfrm>
          <a:prstGeom prst="line">
            <a:avLst/>
          </a:prstGeom>
          <a:ln w="19050">
            <a:solidFill>
              <a:srgbClr val="FAC8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51520" y="4509120"/>
            <a:ext cx="1296144" cy="0"/>
          </a:xfrm>
          <a:prstGeom prst="line">
            <a:avLst/>
          </a:prstGeom>
          <a:ln w="19050">
            <a:solidFill>
              <a:srgbClr val="FAC8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51520" y="4725144"/>
            <a:ext cx="1296144" cy="0"/>
          </a:xfrm>
          <a:prstGeom prst="line">
            <a:avLst/>
          </a:prstGeom>
          <a:ln w="19050">
            <a:solidFill>
              <a:srgbClr val="FAC8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1403648" y="4589403"/>
            <a:ext cx="157522" cy="1357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+</a:t>
            </a:r>
            <a:endParaRPr lang="ru-RU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2547863" y="1484784"/>
            <a:ext cx="35562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Текст – опис фонду, його діяльність,</a:t>
            </a:r>
          </a:p>
          <a:p>
            <a:r>
              <a:rPr lang="uk-UA" sz="1200" dirty="0" smtClean="0"/>
              <a:t>місія, цілі, задачі. Про нас + </a:t>
            </a:r>
            <a:r>
              <a:rPr lang="uk-UA" sz="1200" dirty="0" err="1" smtClean="0"/>
              <a:t>слайдер</a:t>
            </a:r>
            <a:r>
              <a:rPr lang="uk-UA" sz="1200" dirty="0" smtClean="0"/>
              <a:t> з фото (3-4 </a:t>
            </a:r>
            <a:r>
              <a:rPr lang="uk-UA" sz="1200" dirty="0" err="1" smtClean="0"/>
              <a:t>шт</a:t>
            </a:r>
            <a:r>
              <a:rPr lang="uk-UA" sz="1200" dirty="0" smtClean="0"/>
              <a:t>)</a:t>
            </a:r>
            <a:endParaRPr lang="ru-RU" sz="12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3392595" y="4365104"/>
            <a:ext cx="1773832" cy="504056"/>
          </a:xfrm>
          <a:prstGeom prst="rect">
            <a:avLst/>
          </a:prstGeom>
          <a:solidFill>
            <a:srgbClr val="B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b="1" dirty="0" smtClean="0">
                <a:solidFill>
                  <a:schemeClr val="bg1"/>
                </a:solidFill>
              </a:rPr>
              <a:t>ПЕРЕЙТИ ДО ПЛАТФОРМИ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084168" y="188640"/>
            <a:ext cx="2328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Вхід       Реєстрація        </a:t>
            </a:r>
            <a:r>
              <a:rPr lang="uk-UA" sz="1200" dirty="0" smtClean="0">
                <a:solidFill>
                  <a:srgbClr val="C00000"/>
                </a:solidFill>
              </a:rPr>
              <a:t>УКР / </a:t>
            </a:r>
            <a:r>
              <a:rPr lang="en-US" sz="1200" dirty="0" smtClean="0">
                <a:solidFill>
                  <a:srgbClr val="C00000"/>
                </a:solidFill>
              </a:rPr>
              <a:t>ENG</a:t>
            </a:r>
            <a:endParaRPr lang="ru-RU" sz="1200" dirty="0">
              <a:solidFill>
                <a:srgbClr val="C00000"/>
              </a:solidFill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6135679" y="465639"/>
            <a:ext cx="129614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467544" y="980728"/>
            <a:ext cx="108012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1862708" y="980728"/>
            <a:ext cx="1512168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3590900" y="980728"/>
            <a:ext cx="108012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4887044" y="980728"/>
            <a:ext cx="93610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/>
        </p:nvSpPr>
        <p:spPr>
          <a:xfrm>
            <a:off x="7020271" y="2204864"/>
            <a:ext cx="1392803" cy="288032"/>
          </a:xfrm>
          <a:prstGeom prst="rect">
            <a:avLst/>
          </a:prstGeom>
          <a:noFill/>
          <a:ln>
            <a:solidFill>
              <a:srgbClr val="FAC8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Підписатися на </a:t>
            </a:r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новини</a:t>
            </a:r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67544" y="5085184"/>
            <a:ext cx="837084" cy="288032"/>
          </a:xfrm>
          <a:prstGeom prst="rect">
            <a:avLst/>
          </a:prstGeom>
          <a:solidFill>
            <a:srgbClr val="BE05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000" dirty="0" smtClean="0">
                <a:solidFill>
                  <a:schemeClr val="bg1"/>
                </a:solidFill>
              </a:rPr>
              <a:t>Підтримати Фонд</a:t>
            </a:r>
            <a:endParaRPr lang="ru-RU" sz="1000" dirty="0">
              <a:solidFill>
                <a:schemeClr val="bg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 rot="5400000">
            <a:off x="953852" y="5751004"/>
            <a:ext cx="179512" cy="1152128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80000" rtlCol="0" anchor="ctr"/>
          <a:lstStyle/>
          <a:p>
            <a:pPr algn="ctr">
              <a:lnSpc>
                <a:spcPct val="150000"/>
              </a:lnSpc>
            </a:pPr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Наші партнери</a:t>
            </a:r>
          </a:p>
          <a:p>
            <a:pPr algn="ctr"/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457303" y="2348880"/>
            <a:ext cx="1275647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Соціальне підприємництво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457304" y="3068960"/>
            <a:ext cx="1275646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Історії успіху підприємців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952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48" y="116632"/>
            <a:ext cx="1008112" cy="31256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67544" y="692696"/>
            <a:ext cx="1080120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Головна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62708" y="692696"/>
            <a:ext cx="1512168" cy="216024"/>
          </a:xfrm>
          <a:prstGeom prst="rect">
            <a:avLst/>
          </a:prstGeom>
          <a:solidFill>
            <a:srgbClr val="FAC8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Підтримка бізнесу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63888" y="692696"/>
            <a:ext cx="1080120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Платформа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87044" y="692696"/>
            <a:ext cx="936104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Контакти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0828" y="1484784"/>
            <a:ext cx="1855060" cy="263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180975">
              <a:lnSpc>
                <a:spcPts val="1800"/>
              </a:lnSpc>
            </a:pP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Головна</a:t>
            </a:r>
          </a:p>
          <a:p>
            <a:pPr indent="180975">
              <a:lnSpc>
                <a:spcPts val="1800"/>
              </a:lnSpc>
            </a:pPr>
            <a:r>
              <a:rPr lang="uk-UA" sz="1200" dirty="0" smtClean="0">
                <a:solidFill>
                  <a:srgbClr val="FAC805"/>
                </a:solidFill>
              </a:rPr>
              <a:t>Підтримка </a:t>
            </a:r>
          </a:p>
          <a:p>
            <a:pPr indent="180975">
              <a:lnSpc>
                <a:spcPts val="1800"/>
              </a:lnSpc>
            </a:pPr>
            <a:r>
              <a:rPr lang="uk-UA" sz="1200" dirty="0" smtClean="0">
                <a:solidFill>
                  <a:srgbClr val="FAC805"/>
                </a:solidFill>
              </a:rPr>
              <a:t>бізнесу</a:t>
            </a:r>
          </a:p>
          <a:p>
            <a:pPr marL="171450" indent="-171450">
              <a:lnSpc>
                <a:spcPts val="1800"/>
              </a:lnSpc>
              <a:buFontTx/>
              <a:buChar char="-"/>
            </a:pPr>
            <a:r>
              <a:rPr lang="uk-UA" sz="1200" dirty="0" smtClean="0"/>
              <a:t>Довідник підприємця</a:t>
            </a:r>
          </a:p>
          <a:p>
            <a:pPr marL="171450" indent="-171450">
              <a:lnSpc>
                <a:spcPts val="1800"/>
              </a:lnSpc>
              <a:buFontTx/>
              <a:buChar char="-"/>
            </a:pPr>
            <a:r>
              <a:rPr lang="uk-UA" sz="1200" dirty="0" smtClean="0"/>
              <a:t>Грантові програми</a:t>
            </a:r>
          </a:p>
          <a:p>
            <a:pPr marL="171450" indent="-171450">
              <a:lnSpc>
                <a:spcPts val="1800"/>
              </a:lnSpc>
              <a:buFontTx/>
              <a:buChar char="-"/>
            </a:pPr>
            <a:r>
              <a:rPr lang="uk-UA" sz="1200" dirty="0" smtClean="0"/>
              <a:t>Кредитні програми</a:t>
            </a:r>
          </a:p>
          <a:p>
            <a:pPr marL="171450" indent="-171450">
              <a:lnSpc>
                <a:spcPts val="1800"/>
              </a:lnSpc>
              <a:buFontTx/>
              <a:buChar char="-"/>
            </a:pPr>
            <a:r>
              <a:rPr lang="uk-UA" sz="1200" dirty="0" smtClean="0"/>
              <a:t>Бізнес-план</a:t>
            </a:r>
          </a:p>
          <a:p>
            <a:pPr marL="171450" indent="-171450">
              <a:lnSpc>
                <a:spcPts val="1800"/>
              </a:lnSpc>
              <a:buFontTx/>
              <a:buChar char="-"/>
            </a:pPr>
            <a:r>
              <a:rPr lang="uk-UA" sz="1200" dirty="0" smtClean="0"/>
              <a:t>Нормативна база</a:t>
            </a:r>
          </a:p>
          <a:p>
            <a:pPr marL="171450" indent="-171450">
              <a:lnSpc>
                <a:spcPts val="1800"/>
              </a:lnSpc>
              <a:buFontTx/>
              <a:buChar char="-"/>
            </a:pPr>
            <a:r>
              <a:rPr lang="uk-UA" sz="1200" dirty="0" smtClean="0"/>
              <a:t>Менторська підтримка</a:t>
            </a:r>
          </a:p>
          <a:p>
            <a:pPr indent="180975">
              <a:lnSpc>
                <a:spcPts val="1800"/>
              </a:lnSpc>
            </a:pPr>
            <a:r>
              <a:rPr lang="uk-UA" sz="1200" dirty="0" smtClean="0"/>
              <a:t>Платформа</a:t>
            </a:r>
          </a:p>
          <a:p>
            <a:pPr indent="180975">
              <a:lnSpc>
                <a:spcPts val="1800"/>
              </a:lnSpc>
            </a:pPr>
            <a:r>
              <a:rPr lang="uk-UA" sz="1200" dirty="0" smtClean="0"/>
              <a:t>Контакти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376636" y="1565067"/>
            <a:ext cx="157522" cy="1357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+</a:t>
            </a:r>
            <a:endParaRPr lang="ru-RU" sz="1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90142" y="1997115"/>
            <a:ext cx="157522" cy="1357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-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390142" y="3645024"/>
            <a:ext cx="157522" cy="1357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+</a:t>
            </a:r>
            <a:endParaRPr lang="ru-RU" sz="12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5496" y="3717032"/>
            <a:ext cx="179512" cy="1152128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80000" rtlCol="0" anchor="ctr"/>
          <a:lstStyle/>
          <a:p>
            <a:pPr algn="ctr">
              <a:lnSpc>
                <a:spcPct val="150000"/>
              </a:lnSpc>
            </a:pPr>
            <a:r>
              <a:rPr lang="uk-UA" sz="1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Соц</a:t>
            </a:r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сети</a:t>
            </a:r>
          </a:p>
          <a:p>
            <a:pPr algn="ctr"/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23728" y="116632"/>
            <a:ext cx="367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i="1" dirty="0" smtClean="0"/>
              <a:t>Зміст сторінки Підтримка бізнесу</a:t>
            </a:r>
            <a:endParaRPr lang="ru-RU" i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699792" y="1637075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Довідник підприємця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995936" y="1628800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Грантові програми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699792" y="2468910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Бізнес-плани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251520" y="1772816"/>
            <a:ext cx="1296144" cy="0"/>
          </a:xfrm>
          <a:prstGeom prst="line">
            <a:avLst/>
          </a:prstGeom>
          <a:ln w="19050">
            <a:solidFill>
              <a:srgbClr val="FAC8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251520" y="2204864"/>
            <a:ext cx="1296144" cy="0"/>
          </a:xfrm>
          <a:prstGeom prst="line">
            <a:avLst/>
          </a:prstGeom>
          <a:ln w="19050">
            <a:solidFill>
              <a:srgbClr val="FAC8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51520" y="3789040"/>
            <a:ext cx="1296144" cy="0"/>
          </a:xfrm>
          <a:prstGeom prst="line">
            <a:avLst/>
          </a:prstGeom>
          <a:ln w="19050">
            <a:solidFill>
              <a:srgbClr val="FAC8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51520" y="4005064"/>
            <a:ext cx="1296144" cy="0"/>
          </a:xfrm>
          <a:prstGeom prst="line">
            <a:avLst/>
          </a:prstGeom>
          <a:ln w="19050">
            <a:solidFill>
              <a:srgbClr val="FAC8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1403648" y="3869323"/>
            <a:ext cx="157522" cy="1357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+</a:t>
            </a:r>
            <a:endParaRPr lang="ru-RU" sz="12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3734272" y="4365104"/>
            <a:ext cx="1773832" cy="504056"/>
          </a:xfrm>
          <a:prstGeom prst="rect">
            <a:avLst/>
          </a:prstGeom>
          <a:solidFill>
            <a:srgbClr val="B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b="1" dirty="0" smtClean="0">
                <a:solidFill>
                  <a:schemeClr val="bg1"/>
                </a:solidFill>
              </a:rPr>
              <a:t>ПЕРЕЙТИ ДА ПЛАТФОРМИ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084168" y="188640"/>
            <a:ext cx="2328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Вхід       Реєстрація        </a:t>
            </a:r>
            <a:r>
              <a:rPr lang="uk-UA" sz="1200" dirty="0" smtClean="0">
                <a:solidFill>
                  <a:srgbClr val="C00000"/>
                </a:solidFill>
              </a:rPr>
              <a:t>УКР / </a:t>
            </a:r>
            <a:r>
              <a:rPr lang="en-US" sz="1200" dirty="0" smtClean="0">
                <a:solidFill>
                  <a:srgbClr val="C00000"/>
                </a:solidFill>
              </a:rPr>
              <a:t>ENG</a:t>
            </a:r>
            <a:endParaRPr lang="ru-RU" sz="1200" dirty="0">
              <a:solidFill>
                <a:srgbClr val="C00000"/>
              </a:solidFill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6135679" y="465639"/>
            <a:ext cx="129614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467544" y="980728"/>
            <a:ext cx="108012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1862708" y="980728"/>
            <a:ext cx="1512168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3590900" y="980728"/>
            <a:ext cx="108012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4887044" y="980728"/>
            <a:ext cx="93610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3995936" y="2457609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Нормативна база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292080" y="1628800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Кредитні програми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292080" y="2457608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Менторська підтримка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570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48" y="116632"/>
            <a:ext cx="1008112" cy="31256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67544" y="692696"/>
            <a:ext cx="1080120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Головна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62708" y="692696"/>
            <a:ext cx="1512168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Підтримка бізнесу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63888" y="692696"/>
            <a:ext cx="1368152" cy="216024"/>
          </a:xfrm>
          <a:prstGeom prst="rect">
            <a:avLst/>
          </a:prstGeom>
          <a:solidFill>
            <a:srgbClr val="FAC8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 платформу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92080" y="692696"/>
            <a:ext cx="936104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Контакти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0828" y="1484784"/>
            <a:ext cx="1900905" cy="263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180975">
              <a:lnSpc>
                <a:spcPts val="1800"/>
              </a:lnSpc>
            </a:pP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Головна</a:t>
            </a:r>
          </a:p>
          <a:p>
            <a:pPr indent="180975">
              <a:lnSpc>
                <a:spcPts val="1800"/>
              </a:lnSpc>
            </a:pPr>
            <a:r>
              <a:rPr lang="uk-UA" sz="1200" dirty="0" smtClean="0"/>
              <a:t>Підтримка </a:t>
            </a:r>
          </a:p>
          <a:p>
            <a:pPr indent="180975">
              <a:lnSpc>
                <a:spcPts val="1800"/>
              </a:lnSpc>
            </a:pPr>
            <a:r>
              <a:rPr lang="uk-UA" sz="1200" dirty="0" smtClean="0"/>
              <a:t>бізнесу</a:t>
            </a:r>
          </a:p>
          <a:p>
            <a:pPr indent="180975">
              <a:lnSpc>
                <a:spcPts val="1800"/>
              </a:lnSpc>
            </a:pPr>
            <a:r>
              <a:rPr lang="uk-UA" sz="1200" dirty="0" smtClean="0">
                <a:solidFill>
                  <a:srgbClr val="FAC805"/>
                </a:solidFill>
              </a:rPr>
              <a:t>Платформа</a:t>
            </a:r>
          </a:p>
          <a:p>
            <a:pPr marL="171450" indent="-171450">
              <a:lnSpc>
                <a:spcPts val="1800"/>
              </a:lnSpc>
              <a:buFontTx/>
              <a:buChar char="-"/>
            </a:pPr>
            <a:r>
              <a:rPr lang="uk-UA" sz="1200" dirty="0" smtClean="0"/>
              <a:t>Для чого</a:t>
            </a:r>
          </a:p>
          <a:p>
            <a:pPr marL="171450" indent="-171450">
              <a:lnSpc>
                <a:spcPts val="1800"/>
              </a:lnSpc>
              <a:buFontTx/>
              <a:buChar char="-"/>
            </a:pPr>
            <a:r>
              <a:rPr lang="uk-UA" sz="1200" dirty="0" smtClean="0"/>
              <a:t>Для кого</a:t>
            </a:r>
          </a:p>
          <a:p>
            <a:pPr marL="171450" indent="-171450">
              <a:lnSpc>
                <a:spcPts val="1800"/>
              </a:lnSpc>
              <a:buFontTx/>
              <a:buChar char="-"/>
            </a:pPr>
            <a:r>
              <a:rPr lang="uk-UA" sz="1200" dirty="0" smtClean="0"/>
              <a:t>Переваги користування</a:t>
            </a:r>
          </a:p>
          <a:p>
            <a:pPr marL="171450" indent="-171450">
              <a:lnSpc>
                <a:spcPts val="1800"/>
              </a:lnSpc>
              <a:buFontTx/>
              <a:buChar char="-"/>
            </a:pPr>
            <a:r>
              <a:rPr lang="uk-UA" sz="1200" dirty="0" smtClean="0"/>
              <a:t>…</a:t>
            </a:r>
          </a:p>
          <a:p>
            <a:pPr marL="171450" indent="-171450">
              <a:lnSpc>
                <a:spcPts val="1800"/>
              </a:lnSpc>
              <a:buFontTx/>
              <a:buChar char="-"/>
            </a:pPr>
            <a:endParaRPr lang="uk-UA" sz="1200" dirty="0" smtClean="0"/>
          </a:p>
          <a:p>
            <a:pPr>
              <a:lnSpc>
                <a:spcPts val="1800"/>
              </a:lnSpc>
            </a:pPr>
            <a:endParaRPr lang="uk-UA" sz="1200" dirty="0" smtClean="0"/>
          </a:p>
          <a:p>
            <a:pPr indent="180975">
              <a:lnSpc>
                <a:spcPts val="1800"/>
              </a:lnSpc>
            </a:pPr>
            <a:r>
              <a:rPr lang="uk-UA" sz="1200" dirty="0" smtClean="0"/>
              <a:t>Контакти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376636" y="1565067"/>
            <a:ext cx="157522" cy="1357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+</a:t>
            </a:r>
            <a:endParaRPr lang="ru-RU" sz="1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90142" y="1997115"/>
            <a:ext cx="157522" cy="1357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+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390142" y="2276872"/>
            <a:ext cx="157522" cy="1357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-</a:t>
            </a:r>
            <a:endParaRPr lang="ru-RU" sz="12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5496" y="3717032"/>
            <a:ext cx="179512" cy="1152128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80000" rtlCol="0" anchor="ctr"/>
          <a:lstStyle/>
          <a:p>
            <a:pPr algn="ctr">
              <a:lnSpc>
                <a:spcPct val="150000"/>
              </a:lnSpc>
            </a:pPr>
            <a:r>
              <a:rPr lang="uk-UA" sz="1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Соц</a:t>
            </a:r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сети</a:t>
            </a:r>
          </a:p>
          <a:p>
            <a:pPr algn="ctr"/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23728" y="116632"/>
            <a:ext cx="3432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i="1" dirty="0" smtClean="0"/>
              <a:t>Зміст сторінки Про платформу</a:t>
            </a:r>
            <a:endParaRPr lang="ru-RU" i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699792" y="2069123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Для чого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995936" y="2060848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Для кого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251520" y="1772816"/>
            <a:ext cx="1296144" cy="0"/>
          </a:xfrm>
          <a:prstGeom prst="line">
            <a:avLst/>
          </a:prstGeom>
          <a:ln w="19050">
            <a:solidFill>
              <a:srgbClr val="FAC8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251520" y="2204864"/>
            <a:ext cx="1296144" cy="0"/>
          </a:xfrm>
          <a:prstGeom prst="line">
            <a:avLst/>
          </a:prstGeom>
          <a:ln w="19050">
            <a:solidFill>
              <a:srgbClr val="FAC8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51520" y="2420888"/>
            <a:ext cx="1296144" cy="0"/>
          </a:xfrm>
          <a:prstGeom prst="line">
            <a:avLst/>
          </a:prstGeom>
          <a:ln w="19050">
            <a:solidFill>
              <a:srgbClr val="FAC8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51520" y="4005064"/>
            <a:ext cx="1296144" cy="0"/>
          </a:xfrm>
          <a:prstGeom prst="line">
            <a:avLst/>
          </a:prstGeom>
          <a:ln w="19050">
            <a:solidFill>
              <a:srgbClr val="FAC8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1403648" y="3869323"/>
            <a:ext cx="157522" cy="1357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+</a:t>
            </a:r>
            <a:endParaRPr lang="ru-RU" sz="12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3734272" y="3284984"/>
            <a:ext cx="1773832" cy="504056"/>
          </a:xfrm>
          <a:prstGeom prst="rect">
            <a:avLst/>
          </a:prstGeom>
          <a:solidFill>
            <a:srgbClr val="B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b="1" dirty="0" smtClean="0">
                <a:solidFill>
                  <a:schemeClr val="bg1"/>
                </a:solidFill>
              </a:rPr>
              <a:t>ПЕРЕЙТИ ДО ПЛАТФОРМИ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084168" y="188640"/>
            <a:ext cx="2328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Вхід       Реєстрація        </a:t>
            </a:r>
            <a:r>
              <a:rPr lang="uk-UA" sz="1200" dirty="0" smtClean="0">
                <a:solidFill>
                  <a:srgbClr val="C00000"/>
                </a:solidFill>
              </a:rPr>
              <a:t>УКР / </a:t>
            </a:r>
            <a:r>
              <a:rPr lang="en-US" sz="1200" dirty="0" smtClean="0">
                <a:solidFill>
                  <a:srgbClr val="C00000"/>
                </a:solidFill>
              </a:rPr>
              <a:t>ENG</a:t>
            </a:r>
            <a:endParaRPr lang="ru-RU" sz="1200" dirty="0">
              <a:solidFill>
                <a:srgbClr val="C00000"/>
              </a:solidFill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6135679" y="465639"/>
            <a:ext cx="129614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467544" y="980728"/>
            <a:ext cx="108012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1862708" y="980728"/>
            <a:ext cx="1512168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3590900" y="980728"/>
            <a:ext cx="134114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5292080" y="980728"/>
            <a:ext cx="93610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5292080" y="2060848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Переваги користування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41519" y="1412776"/>
            <a:ext cx="31266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Короткий опис платформи, мета її створення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686643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48" y="116632"/>
            <a:ext cx="1008112" cy="31256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67544" y="692696"/>
            <a:ext cx="1080120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Головна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62708" y="692696"/>
            <a:ext cx="1512168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Підтримка бізнесу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63888" y="692696"/>
            <a:ext cx="1368152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 платформу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92080" y="692696"/>
            <a:ext cx="936104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Контакти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0828" y="1484784"/>
            <a:ext cx="1109150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180975">
              <a:lnSpc>
                <a:spcPts val="1800"/>
              </a:lnSpc>
            </a:pP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Головна</a:t>
            </a:r>
          </a:p>
          <a:p>
            <a:pPr indent="180975">
              <a:lnSpc>
                <a:spcPts val="1800"/>
              </a:lnSpc>
            </a:pPr>
            <a:r>
              <a:rPr lang="uk-UA" sz="1200" dirty="0" smtClean="0"/>
              <a:t>Підтримка </a:t>
            </a:r>
          </a:p>
          <a:p>
            <a:pPr indent="180975">
              <a:lnSpc>
                <a:spcPts val="1800"/>
              </a:lnSpc>
            </a:pPr>
            <a:r>
              <a:rPr lang="uk-UA" sz="1200" dirty="0" smtClean="0"/>
              <a:t>бізнесу</a:t>
            </a:r>
          </a:p>
          <a:p>
            <a:pPr indent="180975">
              <a:lnSpc>
                <a:spcPts val="1800"/>
              </a:lnSpc>
            </a:pPr>
            <a:r>
              <a:rPr lang="uk-UA" sz="1200" dirty="0" smtClean="0"/>
              <a:t>Платформа</a:t>
            </a:r>
          </a:p>
          <a:p>
            <a:pPr indent="180975">
              <a:lnSpc>
                <a:spcPts val="1800"/>
              </a:lnSpc>
            </a:pPr>
            <a:r>
              <a:rPr lang="uk-UA" sz="1200" dirty="0" smtClean="0"/>
              <a:t>Контакти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376636" y="1565067"/>
            <a:ext cx="157522" cy="1357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+</a:t>
            </a:r>
            <a:endParaRPr lang="ru-RU" sz="1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90142" y="1997115"/>
            <a:ext cx="157522" cy="1357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+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390142" y="2276872"/>
            <a:ext cx="157522" cy="1357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/>
              <a:t>+</a:t>
            </a:r>
            <a:endParaRPr lang="ru-RU" sz="12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5496" y="3717032"/>
            <a:ext cx="179512" cy="1152128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80000" rtlCol="0" anchor="ctr"/>
          <a:lstStyle/>
          <a:p>
            <a:pPr algn="ctr">
              <a:lnSpc>
                <a:spcPct val="150000"/>
              </a:lnSpc>
            </a:pPr>
            <a:r>
              <a:rPr lang="uk-UA" sz="1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Соц</a:t>
            </a:r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сети</a:t>
            </a:r>
          </a:p>
          <a:p>
            <a:pPr algn="ctr"/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23728" y="116632"/>
            <a:ext cx="2874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i="1" dirty="0" smtClean="0"/>
              <a:t>Зміст сторінки Контакти</a:t>
            </a:r>
            <a:endParaRPr lang="ru-RU" i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339752" y="3005227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Фото,</a:t>
            </a:r>
          </a:p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ПІБ, посада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635896" y="2996952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Фото, ПІБ, посада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251520" y="1772816"/>
            <a:ext cx="1296144" cy="0"/>
          </a:xfrm>
          <a:prstGeom prst="line">
            <a:avLst/>
          </a:prstGeom>
          <a:ln w="19050">
            <a:solidFill>
              <a:srgbClr val="FAC8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251520" y="2204864"/>
            <a:ext cx="1296144" cy="0"/>
          </a:xfrm>
          <a:prstGeom prst="line">
            <a:avLst/>
          </a:prstGeom>
          <a:ln w="19050">
            <a:solidFill>
              <a:srgbClr val="FAC8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51520" y="2420888"/>
            <a:ext cx="1296144" cy="0"/>
          </a:xfrm>
          <a:prstGeom prst="line">
            <a:avLst/>
          </a:prstGeom>
          <a:ln w="19050">
            <a:solidFill>
              <a:srgbClr val="FAC8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51520" y="2700645"/>
            <a:ext cx="1296144" cy="0"/>
          </a:xfrm>
          <a:prstGeom prst="line">
            <a:avLst/>
          </a:prstGeom>
          <a:ln w="19050">
            <a:solidFill>
              <a:srgbClr val="FAC8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1403648" y="2564904"/>
            <a:ext cx="157522" cy="1357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-</a:t>
            </a:r>
            <a:endParaRPr lang="ru-RU" sz="1200" dirty="0"/>
          </a:p>
        </p:txBody>
      </p:sp>
      <p:sp>
        <p:nvSpPr>
          <p:cNvPr id="44" name="TextBox 43"/>
          <p:cNvSpPr txBox="1"/>
          <p:nvPr/>
        </p:nvSpPr>
        <p:spPr>
          <a:xfrm>
            <a:off x="6084168" y="188640"/>
            <a:ext cx="2328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Вхід       Реєстрація        </a:t>
            </a:r>
            <a:r>
              <a:rPr lang="uk-UA" sz="1200" dirty="0" smtClean="0">
                <a:solidFill>
                  <a:srgbClr val="C00000"/>
                </a:solidFill>
              </a:rPr>
              <a:t>УКР / </a:t>
            </a:r>
            <a:r>
              <a:rPr lang="en-US" sz="1200" dirty="0" smtClean="0">
                <a:solidFill>
                  <a:srgbClr val="C00000"/>
                </a:solidFill>
              </a:rPr>
              <a:t>ENG</a:t>
            </a:r>
            <a:endParaRPr lang="ru-RU" sz="1200" dirty="0">
              <a:solidFill>
                <a:srgbClr val="C00000"/>
              </a:solidFill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6135679" y="465639"/>
            <a:ext cx="129614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467544" y="980728"/>
            <a:ext cx="108012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1862708" y="980728"/>
            <a:ext cx="1512168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3590900" y="980728"/>
            <a:ext cx="134114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5292080" y="980728"/>
            <a:ext cx="93610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4932040" y="2996952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Фото, ПІБ, посада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03848" y="1423809"/>
            <a:ext cx="1634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Адреса, телефон, сайт</a:t>
            </a:r>
            <a:endParaRPr lang="ru-RU" sz="1200" dirty="0"/>
          </a:p>
        </p:txBody>
      </p:sp>
      <p:sp>
        <p:nvSpPr>
          <p:cNvPr id="29" name="TextBox 28"/>
          <p:cNvSpPr txBox="1"/>
          <p:nvPr/>
        </p:nvSpPr>
        <p:spPr>
          <a:xfrm>
            <a:off x="3419872" y="2492896"/>
            <a:ext cx="11474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Наша команда</a:t>
            </a:r>
            <a:endParaRPr lang="ru-RU" sz="1200" dirty="0"/>
          </a:p>
        </p:txBody>
      </p:sp>
      <p:sp>
        <p:nvSpPr>
          <p:cNvPr id="31" name="TextBox 30"/>
          <p:cNvSpPr txBox="1"/>
          <p:nvPr/>
        </p:nvSpPr>
        <p:spPr>
          <a:xfrm>
            <a:off x="2785051" y="1779885"/>
            <a:ext cx="27230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1200" dirty="0" smtClean="0"/>
              <a:t>Перелік установчих документів, файли</a:t>
            </a:r>
          </a:p>
          <a:p>
            <a:pPr algn="ctr"/>
            <a:endParaRPr lang="uk-UA" sz="1200" dirty="0"/>
          </a:p>
          <a:p>
            <a:pPr algn="ctr"/>
            <a:r>
              <a:rPr lang="uk-UA" sz="1200" dirty="0" smtClean="0"/>
              <a:t>Договір публічної оферти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533439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48" y="116632"/>
            <a:ext cx="1008112" cy="31256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115616" y="1305636"/>
            <a:ext cx="1080120" cy="360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Моя сторінка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10780" y="1305636"/>
            <a:ext cx="1512168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Спільнота Платформи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211960" y="1305636"/>
            <a:ext cx="1368152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База знань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940152" y="1305636"/>
            <a:ext cx="936104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Розвиток бізнесу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496" y="3717032"/>
            <a:ext cx="179512" cy="1152128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80000" rtlCol="0" anchor="ctr"/>
          <a:lstStyle/>
          <a:p>
            <a:pPr algn="ctr">
              <a:lnSpc>
                <a:spcPct val="150000"/>
              </a:lnSpc>
            </a:pPr>
            <a:r>
              <a:rPr lang="uk-UA" sz="1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Соц</a:t>
            </a:r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сети</a:t>
            </a:r>
          </a:p>
          <a:p>
            <a:pPr algn="ctr"/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95407" y="116632"/>
            <a:ext cx="2596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i="1" dirty="0" smtClean="0"/>
              <a:t>Інтерфейс ПЛАТФОРМИ</a:t>
            </a:r>
            <a:endParaRPr lang="ru-RU" i="1" dirty="0"/>
          </a:p>
        </p:txBody>
      </p:sp>
      <p:sp>
        <p:nvSpPr>
          <p:cNvPr id="44" name="TextBox 43"/>
          <p:cNvSpPr txBox="1"/>
          <p:nvPr/>
        </p:nvSpPr>
        <p:spPr>
          <a:xfrm>
            <a:off x="6084168" y="188640"/>
            <a:ext cx="2328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Вхід       Реєстрація        </a:t>
            </a:r>
            <a:r>
              <a:rPr lang="uk-UA" sz="1200" dirty="0" smtClean="0">
                <a:solidFill>
                  <a:srgbClr val="C00000"/>
                </a:solidFill>
              </a:rPr>
              <a:t>УКР / </a:t>
            </a:r>
            <a:r>
              <a:rPr lang="en-US" sz="1200" dirty="0" smtClean="0">
                <a:solidFill>
                  <a:srgbClr val="C00000"/>
                </a:solidFill>
              </a:rPr>
              <a:t>ENG</a:t>
            </a:r>
            <a:endParaRPr lang="ru-RU" sz="1200" dirty="0">
              <a:solidFill>
                <a:srgbClr val="C00000"/>
              </a:solidFill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6135679" y="465639"/>
            <a:ext cx="129614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1115616" y="1737684"/>
            <a:ext cx="108012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2510780" y="1737684"/>
            <a:ext cx="1512168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4238972" y="1737684"/>
            <a:ext cx="134114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5940152" y="1737684"/>
            <a:ext cx="93610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120205" y="1743199"/>
            <a:ext cx="58353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Інформація про учасника, фото, контакти, діяльність, продукція чи послуги та інше. </a:t>
            </a:r>
          </a:p>
          <a:p>
            <a:r>
              <a:rPr lang="uk-UA" sz="1200" dirty="0" smtClean="0"/>
              <a:t>Вакансії.</a:t>
            </a:r>
            <a:endParaRPr lang="ru-RU" sz="1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452320" y="1772816"/>
            <a:ext cx="1368152" cy="2520280"/>
          </a:xfrm>
          <a:prstGeom prst="rect">
            <a:avLst/>
          </a:prstGeom>
          <a:solidFill>
            <a:schemeClr val="bg1"/>
          </a:solidFill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ЧАТ НАДАННЯ КОНСУЛЬТАЦІЙ</a:t>
            </a:r>
          </a:p>
          <a:p>
            <a:pPr algn="ctr"/>
            <a:endParaRPr lang="uk-UA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Бухгалтер</a:t>
            </a:r>
          </a:p>
          <a:p>
            <a:pPr algn="ctr"/>
            <a:endParaRPr lang="uk-UA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Юрист</a:t>
            </a:r>
          </a:p>
          <a:p>
            <a:pPr algn="ctr"/>
            <a:endParaRPr lang="uk-UA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Бізнес-консультант</a:t>
            </a:r>
          </a:p>
          <a:p>
            <a:pPr algn="ctr"/>
            <a:endParaRPr lang="uk-UA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SMM</a:t>
            </a:r>
            <a:r>
              <a:rPr lang="uk-UA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-спеціаліст</a:t>
            </a:r>
            <a:endParaRPr lang="uk-UA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259632" y="2479521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Фото та опис </a:t>
            </a:r>
            <a:r>
              <a:rPr lang="uk-UA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товара</a:t>
            </a: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чи послуги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699792" y="2462009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Фото та опис </a:t>
            </a:r>
            <a:r>
              <a:rPr lang="uk-UA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товара</a:t>
            </a: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чи послуги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139952" y="2479520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Фото та опис </a:t>
            </a:r>
            <a:r>
              <a:rPr lang="uk-UA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товара</a:t>
            </a: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чи послуги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580112" y="2462008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Фото та опис </a:t>
            </a:r>
            <a:r>
              <a:rPr lang="uk-UA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товара</a:t>
            </a: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чи послуги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259632" y="3365267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Фото та опис </a:t>
            </a:r>
            <a:r>
              <a:rPr lang="uk-UA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товара</a:t>
            </a: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чи послуги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699792" y="3347755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Фото та опис </a:t>
            </a:r>
            <a:r>
              <a:rPr lang="uk-UA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товара</a:t>
            </a: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чи послуги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139952" y="3365266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Фото та опис </a:t>
            </a:r>
            <a:r>
              <a:rPr lang="uk-UA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товара</a:t>
            </a: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чи послуги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5580112" y="3347754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 (додати позицію)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7668344" y="548680"/>
            <a:ext cx="723284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Особовий кабінет</a:t>
            </a:r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187624" y="752269"/>
            <a:ext cx="1296144" cy="288032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Пошук по платформі</a:t>
            </a:r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3093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48" y="116632"/>
            <a:ext cx="1008112" cy="31256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475656" y="914238"/>
            <a:ext cx="1080120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Сторінка учасника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70820" y="914238"/>
            <a:ext cx="1512168" cy="360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Спільнота Платформи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72000" y="914238"/>
            <a:ext cx="1368152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База знань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28184" y="914238"/>
            <a:ext cx="936104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Розвиток бізнесу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496" y="3717032"/>
            <a:ext cx="179512" cy="1152128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80000" rtlCol="0" anchor="ctr"/>
          <a:lstStyle/>
          <a:p>
            <a:pPr algn="ctr">
              <a:lnSpc>
                <a:spcPct val="150000"/>
              </a:lnSpc>
            </a:pPr>
            <a:r>
              <a:rPr lang="uk-UA" sz="1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Соц</a:t>
            </a:r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сети</a:t>
            </a:r>
          </a:p>
          <a:p>
            <a:pPr algn="ctr"/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95407" y="116632"/>
            <a:ext cx="2596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i="1" dirty="0" smtClean="0"/>
              <a:t>Інтерфейс ПЛАТФОРМИ</a:t>
            </a:r>
            <a:endParaRPr lang="ru-RU" i="1" dirty="0"/>
          </a:p>
        </p:txBody>
      </p:sp>
      <p:sp>
        <p:nvSpPr>
          <p:cNvPr id="44" name="TextBox 43"/>
          <p:cNvSpPr txBox="1"/>
          <p:nvPr/>
        </p:nvSpPr>
        <p:spPr>
          <a:xfrm>
            <a:off x="6084168" y="188640"/>
            <a:ext cx="2328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Вхід       Реєстрація        </a:t>
            </a:r>
            <a:r>
              <a:rPr lang="uk-UA" sz="1200" dirty="0" smtClean="0">
                <a:solidFill>
                  <a:srgbClr val="C00000"/>
                </a:solidFill>
              </a:rPr>
              <a:t>УКР / </a:t>
            </a:r>
            <a:r>
              <a:rPr lang="en-US" sz="1200" dirty="0" smtClean="0">
                <a:solidFill>
                  <a:srgbClr val="C00000"/>
                </a:solidFill>
              </a:rPr>
              <a:t>ENG</a:t>
            </a:r>
            <a:endParaRPr lang="ru-RU" sz="1200" dirty="0">
              <a:solidFill>
                <a:srgbClr val="C00000"/>
              </a:solidFill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6135679" y="465639"/>
            <a:ext cx="129614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1475656" y="1346286"/>
            <a:ext cx="108012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2870820" y="1346286"/>
            <a:ext cx="1512168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4599012" y="1346286"/>
            <a:ext cx="134114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6228184" y="1346286"/>
            <a:ext cx="93610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480245" y="1495817"/>
            <a:ext cx="64009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Інформація про інших учасників, фото, контакти, галузь діяльності (має бути пошук за назвою, </a:t>
            </a:r>
          </a:p>
          <a:p>
            <a:r>
              <a:rPr lang="uk-UA" sz="1200" dirty="0" smtClean="0"/>
              <a:t>характером та галуззю діяльності)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547664" y="2069123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Сільське господарство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15816" y="2060848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Побутова хімія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83968" y="2069123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Будівництво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652120" y="2060848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Канцтовари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47664" y="2861211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Товари для дітей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915816" y="2852936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Меблі, продаж, виробництво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83968" y="2861211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Пошиття та ремонт одягу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652120" y="2852936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Туризм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547664" y="3653299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915816" y="3645024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283968" y="3653299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652120" y="3645024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668344" y="548680"/>
            <a:ext cx="723284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Особовий кабінет</a:t>
            </a:r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4456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48" y="116632"/>
            <a:ext cx="1008112" cy="31256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475656" y="1346286"/>
            <a:ext cx="1080120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Моя сторінка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70820" y="1346286"/>
            <a:ext cx="1512168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Спільнота Платформи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72000" y="1346286"/>
            <a:ext cx="1368152" cy="360040"/>
          </a:xfrm>
          <a:prstGeom prst="rect">
            <a:avLst/>
          </a:prstGeom>
          <a:solidFill>
            <a:srgbClr val="FAC8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База знань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28184" y="1346286"/>
            <a:ext cx="936104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Розвиток бізнесу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496" y="3717032"/>
            <a:ext cx="179512" cy="1152128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80000" rtlCol="0" anchor="ctr"/>
          <a:lstStyle/>
          <a:p>
            <a:pPr algn="ctr">
              <a:lnSpc>
                <a:spcPct val="150000"/>
              </a:lnSpc>
            </a:pPr>
            <a:r>
              <a:rPr lang="uk-UA" sz="1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Соц</a:t>
            </a:r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сети</a:t>
            </a:r>
          </a:p>
          <a:p>
            <a:pPr algn="ctr"/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95407" y="116632"/>
            <a:ext cx="2596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i="1" dirty="0" smtClean="0"/>
              <a:t>Інтерфейс ПЛАТФОРМИ</a:t>
            </a:r>
            <a:endParaRPr lang="ru-RU" i="1" dirty="0"/>
          </a:p>
        </p:txBody>
      </p:sp>
      <p:sp>
        <p:nvSpPr>
          <p:cNvPr id="44" name="TextBox 43"/>
          <p:cNvSpPr txBox="1"/>
          <p:nvPr/>
        </p:nvSpPr>
        <p:spPr>
          <a:xfrm>
            <a:off x="6084168" y="188640"/>
            <a:ext cx="2328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Вхід       Реєстрація        </a:t>
            </a:r>
            <a:r>
              <a:rPr lang="uk-UA" sz="1200" dirty="0" smtClean="0">
                <a:solidFill>
                  <a:srgbClr val="C00000"/>
                </a:solidFill>
              </a:rPr>
              <a:t>УКР / </a:t>
            </a:r>
            <a:r>
              <a:rPr lang="en-US" sz="1200" dirty="0" smtClean="0">
                <a:solidFill>
                  <a:srgbClr val="C00000"/>
                </a:solidFill>
              </a:rPr>
              <a:t>ENG</a:t>
            </a:r>
            <a:endParaRPr lang="ru-RU" sz="1200" dirty="0">
              <a:solidFill>
                <a:srgbClr val="C00000"/>
              </a:solidFill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6135679" y="465639"/>
            <a:ext cx="129614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1475656" y="1778334"/>
            <a:ext cx="108012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2870820" y="1778334"/>
            <a:ext cx="1512168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4599012" y="1778334"/>
            <a:ext cx="134114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6228184" y="1778334"/>
            <a:ext cx="93610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480245" y="1927865"/>
            <a:ext cx="49981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Бухгалтерська, податкова та юридична інформація щодо ведення бізнесу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547664" y="2501171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Бухгалтерія та звітність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15816" y="2492896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Нормативні акти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83968" y="2501171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Податки та звітність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652120" y="2492896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Пошук додаткового фінансування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668344" y="548680"/>
            <a:ext cx="723284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Особовий кабінет</a:t>
            </a:r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480245" y="752269"/>
            <a:ext cx="1296144" cy="288032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Пошук по платформі</a:t>
            </a:r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3541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4880</TotalTime>
  <Words>568</Words>
  <Application>Microsoft Office PowerPoint</Application>
  <PresentationFormat>Экран (4:3)</PresentationFormat>
  <Paragraphs>221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Технічне завдання</vt:lpstr>
      <vt:lpstr>Кольори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Технічне завдання</dc:title>
  <dc:creator>Наташа</dc:creator>
  <cp:lastModifiedBy>Наташа</cp:lastModifiedBy>
  <cp:revision>66</cp:revision>
  <cp:lastPrinted>2021-07-08T08:37:03Z</cp:lastPrinted>
  <dcterms:created xsi:type="dcterms:W3CDTF">2021-06-17T09:53:01Z</dcterms:created>
  <dcterms:modified xsi:type="dcterms:W3CDTF">2021-07-08T20:07:40Z</dcterms:modified>
</cp:coreProperties>
</file>