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  <p:sldMasterId id="2147483670" r:id="rId3"/>
  </p:sldMasterIdLst>
  <p:notesMasterIdLst>
    <p:notesMasterId r:id="rId8"/>
  </p:notesMasterIdLst>
  <p:sldIdLst>
    <p:sldId id="321" r:id="rId4"/>
    <p:sldId id="317" r:id="rId5"/>
    <p:sldId id="318" r:id="rId6"/>
    <p:sldId id="309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497D"/>
    <a:srgbClr val="0D65AC"/>
    <a:srgbClr val="883230"/>
    <a:srgbClr val="FF3399"/>
    <a:srgbClr val="D3D0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0515" autoAdjust="0"/>
    <p:restoredTop sz="89785" autoAdjust="0"/>
  </p:normalViewPr>
  <p:slideViewPr>
    <p:cSldViewPr>
      <p:cViewPr varScale="1">
        <p:scale>
          <a:sx n="77" d="100"/>
          <a:sy n="77" d="100"/>
        </p:scale>
        <p:origin x="1164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282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heme" Target="theme/theme1.xml"/><Relationship Id="rId5" Type="http://schemas.openxmlformats.org/officeDocument/2006/relationships/slide" Target="slides/slide2.xml"/><Relationship Id="rId10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4C48C7-6215-0D4E-8F16-592E83019013}" type="datetimeFigureOut">
              <a:rPr lang="en-US" smtClean="0"/>
              <a:t>8/14/2018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9ADB7E-2B5C-2F4A-998E-098A79E4AD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4826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92440-CC1D-44AE-B675-B93668716B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425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1AB29-5F46-4A8D-9739-295056BA31E2}" type="datetimeFigureOut">
              <a:rPr lang="en-US" smtClean="0"/>
              <a:t>8/14/2018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92440-CC1D-44AE-B675-B93668716B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9639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1AB29-5F46-4A8D-9739-295056BA31E2}" type="datetimeFigureOut">
              <a:rPr lang="en-US" smtClean="0"/>
              <a:t>8/14/2018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92440-CC1D-44AE-B675-B93668716B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3279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81113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04BDA-E438-4C9B-B349-C1EC21A38FE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8/14/2018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F3AFE-2025-4241-9FAB-34745E5AA07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11754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609600"/>
            <a:ext cx="6447501" cy="13208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04BDA-E438-4C9B-B349-C1EC21A38FE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8/14/2018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F3AFE-2025-4241-9FAB-34745E5AA07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97727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609600"/>
            <a:ext cx="6447501" cy="13208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1" y="2160589"/>
            <a:ext cx="3138026" cy="38807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7477" y="2160590"/>
            <a:ext cx="3138026" cy="388077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04BDA-E438-4C9B-B349-C1EC21A38FE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8/14/2018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F3AFE-2025-4241-9FAB-34745E5AA07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46606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300" y="2404534"/>
            <a:ext cx="5825202" cy="1646302"/>
          </a:xfrm>
          <a:prstGeom prst="rect">
            <a:avLst/>
          </a:prstGeom>
        </p:spPr>
        <p:txBody>
          <a:bodyPr anchor="b">
            <a:noAutofit/>
          </a:bodyPr>
          <a:lstStyle>
            <a:lvl1pPr algn="r">
              <a:defRPr sz="405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300" y="4050834"/>
            <a:ext cx="5825202" cy="1096899"/>
          </a:xfrm>
          <a:prstGeom prst="rect">
            <a:avLst/>
          </a:prstGeo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04BDA-E438-4C9B-B349-C1EC21A38FE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8/14/2018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F3AFE-2025-4241-9FAB-34745E5AA07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78312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1AB29-5F46-4A8D-9739-295056BA31E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8/14/2018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92440-CC1D-44AE-B675-B93668716B5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33884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6761296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9026-C25E-4333-99C9-16100884CB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8/14/2018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F153-2456-4592-9291-A2E42B08088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01316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1AB29-5F46-4A8D-9739-295056BA31E2}" type="datetimeFigureOut">
              <a:rPr lang="en-US" smtClean="0"/>
              <a:t>8/14/2018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92440-CC1D-44AE-B675-B93668716B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95845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9026-C25E-4333-99C9-16100884CB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8/14/2018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F153-2456-4592-9291-A2E42B08088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363894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9026-C25E-4333-99C9-16100884CB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8/14/2018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F153-2456-4592-9291-A2E42B08088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219330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9026-C25E-4333-99C9-16100884CB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8/14/2018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F153-2456-4592-9291-A2E42B08088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632655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9026-C25E-4333-99C9-16100884CB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8/14/2018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F153-2456-4592-9291-A2E42B08088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484734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9026-C25E-4333-99C9-16100884CB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8/14/2018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F153-2456-4592-9291-A2E42B08088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55848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9026-C25E-4333-99C9-16100884CB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8/14/2018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F153-2456-4592-9291-A2E42B08088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76956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9026-C25E-4333-99C9-16100884CB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8/14/2018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F153-2456-4592-9291-A2E42B08088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489344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9026-C25E-4333-99C9-16100884CB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8/14/2018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F153-2456-4592-9291-A2E42B08088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503159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9026-C25E-4333-99C9-16100884CB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8/14/2018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F153-2456-4592-9291-A2E42B08088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65424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9026-C25E-4333-99C9-16100884CB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8/14/2018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F153-2456-4592-9291-A2E42B08088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3872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1AB29-5F46-4A8D-9739-295056BA31E2}" type="datetimeFigureOut">
              <a:rPr lang="en-US" smtClean="0"/>
              <a:t>8/14/2018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92440-CC1D-44AE-B675-B93668716B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4183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1AB29-5F46-4A8D-9739-295056BA31E2}" type="datetimeFigureOut">
              <a:rPr lang="en-US" smtClean="0"/>
              <a:t>8/14/2018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92440-CC1D-44AE-B675-B93668716B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1325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1AB29-5F46-4A8D-9739-295056BA31E2}" type="datetimeFigureOut">
              <a:rPr lang="en-US" smtClean="0"/>
              <a:t>8/14/2018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92440-CC1D-44AE-B675-B93668716B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45729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1AB29-5F46-4A8D-9739-295056BA31E2}" type="datetimeFigureOut">
              <a:rPr lang="en-US" smtClean="0"/>
              <a:t>8/14/2018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92440-CC1D-44AE-B675-B93668716B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8468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1AB29-5F46-4A8D-9739-295056BA31E2}" type="datetimeFigureOut">
              <a:rPr lang="en-US" smtClean="0"/>
              <a:t>8/14/2018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92440-CC1D-44AE-B675-B93668716B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2123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1AB29-5F46-4A8D-9739-295056BA31E2}" type="datetimeFigureOut">
              <a:rPr lang="en-US" smtClean="0"/>
              <a:t>8/14/2018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92440-CC1D-44AE-B675-B93668716B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8364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1AB29-5F46-4A8D-9739-295056BA31E2}" type="datetimeFigureOut">
              <a:rPr lang="en-US" smtClean="0"/>
              <a:t>8/14/2018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92440-CC1D-44AE-B675-B93668716B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98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9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51AB29-5F46-4A8D-9739-295056BA31E2}" type="datetimeFigureOut">
              <a:rPr lang="en-US" smtClean="0"/>
              <a:t>8/14/2018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E92440-CC1D-44AE-B675-B93668716B5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6488668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Office of Transition Initiatives (OTI)  – Ukraine Confidence Building</a:t>
            </a:r>
            <a:r>
              <a:rPr lang="en-US" b="1" baseline="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Initiative (UCBI)</a:t>
            </a:r>
            <a:endParaRPr lang="en-US" b="1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1143000"/>
            <a:ext cx="9144000" cy="76199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3048000" y="152400"/>
            <a:ext cx="6019800" cy="838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2" descr="Brand_UKRAINE_RGB"/>
          <p:cNvPicPr>
            <a:picLocks noChangeAspect="1" noChangeArrowheads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228600"/>
            <a:ext cx="593407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 userDrawn="1"/>
        </p:nvSpPr>
        <p:spPr>
          <a:xfrm>
            <a:off x="2971800" y="228600"/>
            <a:ext cx="2971800" cy="762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538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51AB29-5F46-4A8D-9739-295056BA31E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8/14/2018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E92440-CC1D-44AE-B675-B93668716B5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0" y="6488668"/>
            <a:ext cx="9144000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350" b="1" dirty="0">
                <a:solidFill>
                  <a:srgbClr val="1F497D">
                    <a:lumMod val="40000"/>
                    <a:lumOff val="60000"/>
                  </a:srgbClr>
                </a:solidFill>
              </a:rPr>
              <a:t>Office of Transition Initiatives (OTI)  – Ukraine Confidence Building Initiative (UCBI)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0" y="1143002"/>
            <a:ext cx="9144000" cy="76199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3048000" y="152400"/>
            <a:ext cx="6019800" cy="838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pic>
        <p:nvPicPr>
          <p:cNvPr id="10" name="Picture 2" descr="Brand_UKRAINE_RGB"/>
          <p:cNvPicPr>
            <a:picLocks noChangeAspect="1" noChangeArrowheads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1516" y="156030"/>
            <a:ext cx="5323115" cy="846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 userDrawn="1"/>
        </p:nvSpPr>
        <p:spPr>
          <a:xfrm>
            <a:off x="2590800" y="152400"/>
            <a:ext cx="2971800" cy="762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0653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9" r:id="rId7"/>
  </p:sldLayoutIdLst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179026-C25E-4333-99C9-16100884CB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8/14/2018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93F153-2456-4592-9291-A2E42B08088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38446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9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0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0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52400" y="2743200"/>
            <a:ext cx="8839200" cy="1676400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indent="0" algn="ctr">
              <a:buNone/>
            </a:pPr>
            <a:endParaRPr lang="en-US" sz="2400" b="1" dirty="0"/>
          </a:p>
          <a:p>
            <a:pPr marL="0" indent="0" algn="ctr">
              <a:buNone/>
            </a:pPr>
            <a:r>
              <a:rPr lang="uk-UA" sz="2000" b="1" dirty="0"/>
              <a:t>Маршрути</a:t>
            </a:r>
            <a:r>
              <a:rPr lang="ru-RU" sz="2000" b="1" dirty="0"/>
              <a:t> </a:t>
            </a:r>
            <a:r>
              <a:rPr lang="uk-UA" sz="2000" b="1" dirty="0"/>
              <a:t>прийому</a:t>
            </a:r>
            <a:r>
              <a:rPr lang="ru-RU" sz="2000" b="1" dirty="0"/>
              <a:t> і </a:t>
            </a:r>
            <a:r>
              <a:rPr lang="uk-UA" sz="2000" b="1" dirty="0"/>
              <a:t>госпіталізації</a:t>
            </a:r>
            <a:r>
              <a:rPr lang="ru-RU" sz="2000" b="1" dirty="0"/>
              <a:t> </a:t>
            </a:r>
            <a:r>
              <a:rPr lang="uk-UA" sz="2000" b="1" dirty="0"/>
              <a:t>пацієнта</a:t>
            </a:r>
          </a:p>
          <a:p>
            <a:pPr marL="0" indent="0" algn="ctr">
              <a:buNone/>
            </a:pPr>
            <a:r>
              <a:rPr lang="uk-UA" sz="2000" b="1" dirty="0"/>
              <a:t>Міська</a:t>
            </a:r>
            <a:r>
              <a:rPr lang="ru-RU" sz="2000" b="1" dirty="0"/>
              <a:t> </a:t>
            </a:r>
            <a:r>
              <a:rPr lang="uk-UA" sz="2000" b="1" dirty="0"/>
              <a:t>лікарня</a:t>
            </a:r>
            <a:r>
              <a:rPr lang="ru-RU" sz="2000" b="1" dirty="0"/>
              <a:t> №</a:t>
            </a:r>
            <a:r>
              <a:rPr lang="en-US" sz="2000" b="1" dirty="0"/>
              <a:t> </a:t>
            </a:r>
            <a:r>
              <a:rPr lang="ru-RU" sz="2000" b="1" dirty="0"/>
              <a:t>1 м</a:t>
            </a:r>
            <a:r>
              <a:rPr lang="uk-UA" sz="2000" b="1" dirty="0"/>
              <a:t>.</a:t>
            </a:r>
            <a:r>
              <a:rPr lang="ru-RU" sz="2000" b="1" dirty="0"/>
              <a:t> </a:t>
            </a:r>
            <a:r>
              <a:rPr lang="uk-UA" sz="2000" b="1" dirty="0"/>
              <a:t>Маріуполь</a:t>
            </a:r>
          </a:p>
          <a:p>
            <a:pPr marL="0" indent="0" algn="ctr">
              <a:buNone/>
            </a:pPr>
            <a:endParaRPr lang="en-US" sz="1600" b="1" dirty="0">
              <a:solidFill>
                <a:srgbClr val="1F497D"/>
              </a:solidFill>
              <a:latin typeface="Tahoma"/>
              <a:cs typeface="Tahoma"/>
            </a:endParaRPr>
          </a:p>
          <a:p>
            <a:pPr marL="0" indent="0" algn="ctr">
              <a:buNone/>
            </a:pPr>
            <a:endParaRPr lang="en-US" sz="1600" b="1" dirty="0">
              <a:solidFill>
                <a:srgbClr val="1F497D"/>
              </a:solidFill>
              <a:latin typeface="Tahoma"/>
              <a:cs typeface="Tahoma"/>
            </a:endParaRPr>
          </a:p>
          <a:p>
            <a:pPr marL="0" indent="0" algn="ctr">
              <a:buNone/>
            </a:pPr>
            <a:endParaRPr lang="en-US" sz="1600" b="1" dirty="0">
              <a:solidFill>
                <a:srgbClr val="1F497D"/>
              </a:solidFill>
              <a:latin typeface="Tahoma"/>
              <a:cs typeface="Tahoma"/>
            </a:endParaRPr>
          </a:p>
          <a:p>
            <a:pPr marL="0" indent="0" algn="ctr">
              <a:buNone/>
            </a:pPr>
            <a:endParaRPr lang="ru-RU" sz="2000" b="1" dirty="0">
              <a:solidFill>
                <a:srgbClr val="1F497D"/>
              </a:solidFill>
              <a:cs typeface="Tahoma"/>
            </a:endParaRPr>
          </a:p>
          <a:p>
            <a:pPr marL="0" indent="0" algn="ctr">
              <a:buNone/>
            </a:pPr>
            <a:endParaRPr lang="ru-RU" sz="2000" b="1" dirty="0">
              <a:solidFill>
                <a:srgbClr val="1F497D"/>
              </a:solidFill>
              <a:cs typeface="Tahoma"/>
            </a:endParaRPr>
          </a:p>
          <a:p>
            <a:pPr marL="0" indent="0" algn="ctr">
              <a:buNone/>
            </a:pPr>
            <a:endParaRPr lang="en-US" sz="2000" b="1" dirty="0">
              <a:solidFill>
                <a:schemeClr val="tx2"/>
              </a:solidFill>
              <a:latin typeface="Tahoma"/>
              <a:cs typeface="Tahoma"/>
            </a:endParaRPr>
          </a:p>
          <a:p>
            <a:pPr marL="0" indent="0" algn="ctr">
              <a:buNone/>
            </a:pPr>
            <a:endParaRPr lang="en-US" sz="2000" b="1" dirty="0">
              <a:solidFill>
                <a:schemeClr val="tx2"/>
              </a:solidFill>
              <a:latin typeface="Tahoma"/>
              <a:cs typeface="Tahoma"/>
            </a:endParaRPr>
          </a:p>
          <a:p>
            <a:pPr marL="0" indent="0" algn="ctr">
              <a:buNone/>
            </a:pPr>
            <a:endParaRPr lang="en-US" sz="2000" b="1" dirty="0">
              <a:solidFill>
                <a:schemeClr val="tx2"/>
              </a:solidFill>
              <a:latin typeface="Tahoma"/>
              <a:cs typeface="Tahoma"/>
            </a:endParaRPr>
          </a:p>
          <a:p>
            <a:pPr marL="0" indent="0" algn="ctr">
              <a:buNone/>
            </a:pPr>
            <a:endParaRPr lang="en-US" sz="2000" b="1" dirty="0">
              <a:solidFill>
                <a:schemeClr val="tx2"/>
              </a:solidFill>
              <a:latin typeface="Tahoma"/>
              <a:cs typeface="Tahoma"/>
            </a:endParaRPr>
          </a:p>
        </p:txBody>
      </p:sp>
      <p:sp>
        <p:nvSpPr>
          <p:cNvPr id="2" name="Прямокутник 1"/>
          <p:cNvSpPr/>
          <p:nvPr/>
        </p:nvSpPr>
        <p:spPr>
          <a:xfrm>
            <a:off x="0" y="76200"/>
            <a:ext cx="3048000" cy="990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3" name="TextBox 2"/>
          <p:cNvSpPr txBox="1"/>
          <p:nvPr/>
        </p:nvSpPr>
        <p:spPr>
          <a:xfrm>
            <a:off x="609600" y="402223"/>
            <a:ext cx="3276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Annex 8 / </a:t>
            </a:r>
            <a:r>
              <a:rPr lang="uk-UA" sz="1600" b="1" dirty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Додаток 8</a:t>
            </a:r>
            <a:r>
              <a:rPr lang="en-US" sz="1600" b="1" dirty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: PPP</a:t>
            </a:r>
            <a:endParaRPr lang="uk-UA" sz="1600" b="1" dirty="0"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80208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" y="-63785"/>
            <a:ext cx="9036496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AU" sz="1600" b="1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DRAFT </a:t>
            </a:r>
            <a:r>
              <a:rPr lang="uk-UA" sz="1600" b="1" dirty="0">
                <a:solidFill>
                  <a:schemeClr val="accent1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Маршрути прийому і лікування пацієнта (без госпіталізації) в Клініко-діагностичній поліклініці Міської лікарні № 1 м. Маріуполь</a:t>
            </a:r>
            <a:endParaRPr lang="en-US" altLang="en-US" sz="40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29723844"/>
              </p:ext>
            </p:extLst>
          </p:nvPr>
        </p:nvGraphicFramePr>
        <p:xfrm>
          <a:off x="0" y="457200"/>
          <a:ext cx="9124950" cy="6286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03" name="Visio" r:id="rId3" imgW="10248928" imgH="7057841" progId="Visio.Drawing.11">
                  <p:embed/>
                </p:oleObj>
              </mc:Choice>
              <mc:Fallback>
                <p:oleObj name="Visio" r:id="rId3" imgW="10248928" imgH="7057841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457200"/>
                        <a:ext cx="9124950" cy="6286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67437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олилиния 6"/>
          <p:cNvSpPr/>
          <p:nvPr/>
        </p:nvSpPr>
        <p:spPr>
          <a:xfrm>
            <a:off x="3491880" y="2428328"/>
            <a:ext cx="1344814" cy="755885"/>
          </a:xfrm>
          <a:custGeom>
            <a:avLst/>
            <a:gdLst>
              <a:gd name="connsiteX0" fmla="*/ 0 w 2113657"/>
              <a:gd name="connsiteY0" fmla="*/ 176142 h 1056828"/>
              <a:gd name="connsiteX1" fmla="*/ 176142 w 2113657"/>
              <a:gd name="connsiteY1" fmla="*/ 0 h 1056828"/>
              <a:gd name="connsiteX2" fmla="*/ 1937515 w 2113657"/>
              <a:gd name="connsiteY2" fmla="*/ 0 h 1056828"/>
              <a:gd name="connsiteX3" fmla="*/ 2113657 w 2113657"/>
              <a:gd name="connsiteY3" fmla="*/ 176142 h 1056828"/>
              <a:gd name="connsiteX4" fmla="*/ 2113657 w 2113657"/>
              <a:gd name="connsiteY4" fmla="*/ 880686 h 1056828"/>
              <a:gd name="connsiteX5" fmla="*/ 1937515 w 2113657"/>
              <a:gd name="connsiteY5" fmla="*/ 1056828 h 1056828"/>
              <a:gd name="connsiteX6" fmla="*/ 176142 w 2113657"/>
              <a:gd name="connsiteY6" fmla="*/ 1056828 h 1056828"/>
              <a:gd name="connsiteX7" fmla="*/ 0 w 2113657"/>
              <a:gd name="connsiteY7" fmla="*/ 880686 h 1056828"/>
              <a:gd name="connsiteX8" fmla="*/ 0 w 2113657"/>
              <a:gd name="connsiteY8" fmla="*/ 176142 h 1056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13657" h="1056828">
                <a:moveTo>
                  <a:pt x="0" y="176142"/>
                </a:moveTo>
                <a:cubicBezTo>
                  <a:pt x="0" y="78861"/>
                  <a:pt x="78861" y="0"/>
                  <a:pt x="176142" y="0"/>
                </a:cubicBezTo>
                <a:lnTo>
                  <a:pt x="1937515" y="0"/>
                </a:lnTo>
                <a:cubicBezTo>
                  <a:pt x="2034796" y="0"/>
                  <a:pt x="2113657" y="78861"/>
                  <a:pt x="2113657" y="176142"/>
                </a:cubicBezTo>
                <a:lnTo>
                  <a:pt x="2113657" y="880686"/>
                </a:lnTo>
                <a:cubicBezTo>
                  <a:pt x="2113657" y="977967"/>
                  <a:pt x="2034796" y="1056828"/>
                  <a:pt x="1937515" y="1056828"/>
                </a:cubicBezTo>
                <a:lnTo>
                  <a:pt x="176142" y="1056828"/>
                </a:lnTo>
                <a:cubicBezTo>
                  <a:pt x="78861" y="1056828"/>
                  <a:pt x="0" y="977967"/>
                  <a:pt x="0" y="880686"/>
                </a:cubicBezTo>
                <a:lnTo>
                  <a:pt x="0" y="176142"/>
                </a:lnTo>
                <a:close/>
              </a:path>
            </a:pathLst>
          </a:cu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spcFirstLastPara="0" vert="horz" wrap="square" lIns="150650" tIns="150650" rIns="150650" bIns="150650" numCol="1" spcCol="1270" anchor="ctr" anchorCtr="0">
            <a:noAutofit/>
          </a:bodyPr>
          <a:lstStyle/>
          <a:p>
            <a:pPr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600" b="1" dirty="0">
                <a:solidFill>
                  <a:prstClr val="white"/>
                </a:solidFill>
              </a:rPr>
              <a:t>Мед. карта</a:t>
            </a:r>
            <a:endParaRPr lang="en-US" sz="1600" b="1" dirty="0">
              <a:solidFill>
                <a:prstClr val="white"/>
              </a:solidFill>
            </a:endParaRPr>
          </a:p>
        </p:txBody>
      </p:sp>
      <p:sp>
        <p:nvSpPr>
          <p:cNvPr id="8" name="Полилиния 7"/>
          <p:cNvSpPr/>
          <p:nvPr/>
        </p:nvSpPr>
        <p:spPr>
          <a:xfrm>
            <a:off x="7691717" y="4732999"/>
            <a:ext cx="1467508" cy="455063"/>
          </a:xfrm>
          <a:custGeom>
            <a:avLst/>
            <a:gdLst>
              <a:gd name="connsiteX0" fmla="*/ 0 w 2113657"/>
              <a:gd name="connsiteY0" fmla="*/ 176142 h 1056828"/>
              <a:gd name="connsiteX1" fmla="*/ 176142 w 2113657"/>
              <a:gd name="connsiteY1" fmla="*/ 0 h 1056828"/>
              <a:gd name="connsiteX2" fmla="*/ 1937515 w 2113657"/>
              <a:gd name="connsiteY2" fmla="*/ 0 h 1056828"/>
              <a:gd name="connsiteX3" fmla="*/ 2113657 w 2113657"/>
              <a:gd name="connsiteY3" fmla="*/ 176142 h 1056828"/>
              <a:gd name="connsiteX4" fmla="*/ 2113657 w 2113657"/>
              <a:gd name="connsiteY4" fmla="*/ 880686 h 1056828"/>
              <a:gd name="connsiteX5" fmla="*/ 1937515 w 2113657"/>
              <a:gd name="connsiteY5" fmla="*/ 1056828 h 1056828"/>
              <a:gd name="connsiteX6" fmla="*/ 176142 w 2113657"/>
              <a:gd name="connsiteY6" fmla="*/ 1056828 h 1056828"/>
              <a:gd name="connsiteX7" fmla="*/ 0 w 2113657"/>
              <a:gd name="connsiteY7" fmla="*/ 880686 h 1056828"/>
              <a:gd name="connsiteX8" fmla="*/ 0 w 2113657"/>
              <a:gd name="connsiteY8" fmla="*/ 176142 h 1056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13657" h="1056828">
                <a:moveTo>
                  <a:pt x="0" y="176142"/>
                </a:moveTo>
                <a:cubicBezTo>
                  <a:pt x="0" y="78861"/>
                  <a:pt x="78861" y="0"/>
                  <a:pt x="176142" y="0"/>
                </a:cubicBezTo>
                <a:lnTo>
                  <a:pt x="1937515" y="0"/>
                </a:lnTo>
                <a:cubicBezTo>
                  <a:pt x="2034796" y="0"/>
                  <a:pt x="2113657" y="78861"/>
                  <a:pt x="2113657" y="176142"/>
                </a:cubicBezTo>
                <a:lnTo>
                  <a:pt x="2113657" y="880686"/>
                </a:lnTo>
                <a:cubicBezTo>
                  <a:pt x="2113657" y="977967"/>
                  <a:pt x="2034796" y="1056828"/>
                  <a:pt x="1937515" y="1056828"/>
                </a:cubicBezTo>
                <a:lnTo>
                  <a:pt x="176142" y="1056828"/>
                </a:lnTo>
                <a:cubicBezTo>
                  <a:pt x="78861" y="1056828"/>
                  <a:pt x="0" y="977967"/>
                  <a:pt x="0" y="880686"/>
                </a:cubicBezTo>
                <a:lnTo>
                  <a:pt x="0" y="176142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3">
              <a:hueOff val="0"/>
              <a:satOff val="0"/>
              <a:lumOff val="0"/>
              <a:alphaOff val="0"/>
            </a:schemeClr>
          </a:fillRef>
          <a:effectRef idx="3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0650" tIns="150650" rIns="150650" bIns="150650" numCol="1" spcCol="1270" anchor="ctr" anchorCtr="0">
            <a:noAutofit/>
          </a:bodyPr>
          <a:lstStyle/>
          <a:p>
            <a:pPr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000" dirty="0">
                <a:solidFill>
                  <a:prstClr val="white"/>
                </a:solidFill>
              </a:rPr>
              <a:t>склад</a:t>
            </a:r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9" name="Полилиния 8"/>
          <p:cNvSpPr/>
          <p:nvPr/>
        </p:nvSpPr>
        <p:spPr>
          <a:xfrm>
            <a:off x="6318190" y="3844247"/>
            <a:ext cx="1543708" cy="552009"/>
          </a:xfrm>
          <a:custGeom>
            <a:avLst/>
            <a:gdLst>
              <a:gd name="connsiteX0" fmla="*/ 0 w 2113657"/>
              <a:gd name="connsiteY0" fmla="*/ 176142 h 1056828"/>
              <a:gd name="connsiteX1" fmla="*/ 176142 w 2113657"/>
              <a:gd name="connsiteY1" fmla="*/ 0 h 1056828"/>
              <a:gd name="connsiteX2" fmla="*/ 1937515 w 2113657"/>
              <a:gd name="connsiteY2" fmla="*/ 0 h 1056828"/>
              <a:gd name="connsiteX3" fmla="*/ 2113657 w 2113657"/>
              <a:gd name="connsiteY3" fmla="*/ 176142 h 1056828"/>
              <a:gd name="connsiteX4" fmla="*/ 2113657 w 2113657"/>
              <a:gd name="connsiteY4" fmla="*/ 880686 h 1056828"/>
              <a:gd name="connsiteX5" fmla="*/ 1937515 w 2113657"/>
              <a:gd name="connsiteY5" fmla="*/ 1056828 h 1056828"/>
              <a:gd name="connsiteX6" fmla="*/ 176142 w 2113657"/>
              <a:gd name="connsiteY6" fmla="*/ 1056828 h 1056828"/>
              <a:gd name="connsiteX7" fmla="*/ 0 w 2113657"/>
              <a:gd name="connsiteY7" fmla="*/ 880686 h 1056828"/>
              <a:gd name="connsiteX8" fmla="*/ 0 w 2113657"/>
              <a:gd name="connsiteY8" fmla="*/ 176142 h 1056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13657" h="1056828">
                <a:moveTo>
                  <a:pt x="0" y="176142"/>
                </a:moveTo>
                <a:cubicBezTo>
                  <a:pt x="0" y="78861"/>
                  <a:pt x="78861" y="0"/>
                  <a:pt x="176142" y="0"/>
                </a:cubicBezTo>
                <a:lnTo>
                  <a:pt x="1937515" y="0"/>
                </a:lnTo>
                <a:cubicBezTo>
                  <a:pt x="2034796" y="0"/>
                  <a:pt x="2113657" y="78861"/>
                  <a:pt x="2113657" y="176142"/>
                </a:cubicBezTo>
                <a:lnTo>
                  <a:pt x="2113657" y="880686"/>
                </a:lnTo>
                <a:cubicBezTo>
                  <a:pt x="2113657" y="977967"/>
                  <a:pt x="2034796" y="1056828"/>
                  <a:pt x="1937515" y="1056828"/>
                </a:cubicBezTo>
                <a:lnTo>
                  <a:pt x="176142" y="1056828"/>
                </a:lnTo>
                <a:cubicBezTo>
                  <a:pt x="78861" y="1056828"/>
                  <a:pt x="0" y="977967"/>
                  <a:pt x="0" y="880686"/>
                </a:cubicBezTo>
                <a:lnTo>
                  <a:pt x="0" y="176142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6">
              <a:hueOff val="0"/>
              <a:satOff val="0"/>
              <a:lumOff val="0"/>
              <a:alphaOff val="0"/>
            </a:schemeClr>
          </a:fillRef>
          <a:effectRef idx="3">
            <a:schemeClr val="accent6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0650" tIns="150650" rIns="150650" bIns="150650" numCol="1" spcCol="1270" anchor="ctr" anchorCtr="0">
            <a:noAutofit/>
          </a:bodyPr>
          <a:lstStyle/>
          <a:p>
            <a:pPr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600" b="1" dirty="0">
                <a:solidFill>
                  <a:prstClr val="white"/>
                </a:solidFill>
              </a:rPr>
              <a:t>Мед. </a:t>
            </a:r>
            <a:r>
              <a:rPr lang="ru-RU" sz="1600" b="1" dirty="0" err="1">
                <a:solidFill>
                  <a:prstClr val="white"/>
                </a:solidFill>
              </a:rPr>
              <a:t>форми</a:t>
            </a:r>
            <a:endParaRPr lang="en-US" sz="1600" b="1" dirty="0">
              <a:solidFill>
                <a:prstClr val="white"/>
              </a:solidFill>
            </a:endParaRPr>
          </a:p>
        </p:txBody>
      </p:sp>
      <p:sp>
        <p:nvSpPr>
          <p:cNvPr id="10" name="Полилиния 9"/>
          <p:cNvSpPr/>
          <p:nvPr/>
        </p:nvSpPr>
        <p:spPr>
          <a:xfrm>
            <a:off x="1187624" y="2928048"/>
            <a:ext cx="1467508" cy="452999"/>
          </a:xfrm>
          <a:custGeom>
            <a:avLst/>
            <a:gdLst>
              <a:gd name="connsiteX0" fmla="*/ 0 w 2113657"/>
              <a:gd name="connsiteY0" fmla="*/ 176142 h 1056828"/>
              <a:gd name="connsiteX1" fmla="*/ 176142 w 2113657"/>
              <a:gd name="connsiteY1" fmla="*/ 0 h 1056828"/>
              <a:gd name="connsiteX2" fmla="*/ 1937515 w 2113657"/>
              <a:gd name="connsiteY2" fmla="*/ 0 h 1056828"/>
              <a:gd name="connsiteX3" fmla="*/ 2113657 w 2113657"/>
              <a:gd name="connsiteY3" fmla="*/ 176142 h 1056828"/>
              <a:gd name="connsiteX4" fmla="*/ 2113657 w 2113657"/>
              <a:gd name="connsiteY4" fmla="*/ 880686 h 1056828"/>
              <a:gd name="connsiteX5" fmla="*/ 1937515 w 2113657"/>
              <a:gd name="connsiteY5" fmla="*/ 1056828 h 1056828"/>
              <a:gd name="connsiteX6" fmla="*/ 176142 w 2113657"/>
              <a:gd name="connsiteY6" fmla="*/ 1056828 h 1056828"/>
              <a:gd name="connsiteX7" fmla="*/ 0 w 2113657"/>
              <a:gd name="connsiteY7" fmla="*/ 880686 h 1056828"/>
              <a:gd name="connsiteX8" fmla="*/ 0 w 2113657"/>
              <a:gd name="connsiteY8" fmla="*/ 176142 h 1056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13657" h="1056828">
                <a:moveTo>
                  <a:pt x="0" y="176142"/>
                </a:moveTo>
                <a:cubicBezTo>
                  <a:pt x="0" y="78861"/>
                  <a:pt x="78861" y="0"/>
                  <a:pt x="176142" y="0"/>
                </a:cubicBezTo>
                <a:lnTo>
                  <a:pt x="1937515" y="0"/>
                </a:lnTo>
                <a:cubicBezTo>
                  <a:pt x="2034796" y="0"/>
                  <a:pt x="2113657" y="78861"/>
                  <a:pt x="2113657" y="176142"/>
                </a:cubicBezTo>
                <a:lnTo>
                  <a:pt x="2113657" y="880686"/>
                </a:lnTo>
                <a:cubicBezTo>
                  <a:pt x="2113657" y="977967"/>
                  <a:pt x="2034796" y="1056828"/>
                  <a:pt x="1937515" y="1056828"/>
                </a:cubicBezTo>
                <a:lnTo>
                  <a:pt x="176142" y="1056828"/>
                </a:lnTo>
                <a:cubicBezTo>
                  <a:pt x="78861" y="1056828"/>
                  <a:pt x="0" y="977967"/>
                  <a:pt x="0" y="880686"/>
                </a:cubicBezTo>
                <a:lnTo>
                  <a:pt x="0" y="176142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5">
              <a:hueOff val="0"/>
              <a:satOff val="0"/>
              <a:lumOff val="0"/>
              <a:alphaOff val="0"/>
            </a:schemeClr>
          </a:fillRef>
          <a:effectRef idx="3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0650" tIns="150650" rIns="150650" bIns="150650" numCol="1" spcCol="1270" anchor="ctr" anchorCtr="0">
            <a:noAutofit/>
          </a:bodyPr>
          <a:lstStyle/>
          <a:p>
            <a:pPr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600" b="1" dirty="0" err="1">
                <a:solidFill>
                  <a:prstClr val="white"/>
                </a:solidFill>
              </a:rPr>
              <a:t>Реєстратура</a:t>
            </a:r>
            <a:endParaRPr lang="en-US" sz="2000" b="1" dirty="0">
              <a:solidFill>
                <a:prstClr val="white"/>
              </a:solidFill>
            </a:endParaRPr>
          </a:p>
        </p:txBody>
      </p:sp>
      <p:sp>
        <p:nvSpPr>
          <p:cNvPr id="11" name="Полилиния 10"/>
          <p:cNvSpPr/>
          <p:nvPr/>
        </p:nvSpPr>
        <p:spPr>
          <a:xfrm>
            <a:off x="5999244" y="1124744"/>
            <a:ext cx="2065315" cy="643071"/>
          </a:xfrm>
          <a:custGeom>
            <a:avLst/>
            <a:gdLst>
              <a:gd name="connsiteX0" fmla="*/ 0 w 2113657"/>
              <a:gd name="connsiteY0" fmla="*/ 176142 h 1056828"/>
              <a:gd name="connsiteX1" fmla="*/ 176142 w 2113657"/>
              <a:gd name="connsiteY1" fmla="*/ 0 h 1056828"/>
              <a:gd name="connsiteX2" fmla="*/ 1937515 w 2113657"/>
              <a:gd name="connsiteY2" fmla="*/ 0 h 1056828"/>
              <a:gd name="connsiteX3" fmla="*/ 2113657 w 2113657"/>
              <a:gd name="connsiteY3" fmla="*/ 176142 h 1056828"/>
              <a:gd name="connsiteX4" fmla="*/ 2113657 w 2113657"/>
              <a:gd name="connsiteY4" fmla="*/ 880686 h 1056828"/>
              <a:gd name="connsiteX5" fmla="*/ 1937515 w 2113657"/>
              <a:gd name="connsiteY5" fmla="*/ 1056828 h 1056828"/>
              <a:gd name="connsiteX6" fmla="*/ 176142 w 2113657"/>
              <a:gd name="connsiteY6" fmla="*/ 1056828 h 1056828"/>
              <a:gd name="connsiteX7" fmla="*/ 0 w 2113657"/>
              <a:gd name="connsiteY7" fmla="*/ 880686 h 1056828"/>
              <a:gd name="connsiteX8" fmla="*/ 0 w 2113657"/>
              <a:gd name="connsiteY8" fmla="*/ 176142 h 1056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13657" h="1056828">
                <a:moveTo>
                  <a:pt x="0" y="176142"/>
                </a:moveTo>
                <a:cubicBezTo>
                  <a:pt x="0" y="78861"/>
                  <a:pt x="78861" y="0"/>
                  <a:pt x="176142" y="0"/>
                </a:cubicBezTo>
                <a:lnTo>
                  <a:pt x="1937515" y="0"/>
                </a:lnTo>
                <a:cubicBezTo>
                  <a:pt x="2034796" y="0"/>
                  <a:pt x="2113657" y="78861"/>
                  <a:pt x="2113657" y="176142"/>
                </a:cubicBezTo>
                <a:lnTo>
                  <a:pt x="2113657" y="880686"/>
                </a:lnTo>
                <a:cubicBezTo>
                  <a:pt x="2113657" y="977967"/>
                  <a:pt x="2034796" y="1056828"/>
                  <a:pt x="1937515" y="1056828"/>
                </a:cubicBezTo>
                <a:lnTo>
                  <a:pt x="176142" y="1056828"/>
                </a:lnTo>
                <a:cubicBezTo>
                  <a:pt x="78861" y="1056828"/>
                  <a:pt x="0" y="977967"/>
                  <a:pt x="0" y="880686"/>
                </a:cubicBezTo>
                <a:lnTo>
                  <a:pt x="0" y="176142"/>
                </a:lnTo>
                <a:close/>
              </a:path>
            </a:pathLst>
          </a:custGeom>
        </p:spPr>
        <p:style>
          <a:lnRef idx="0">
            <a:schemeClr val="accent1"/>
          </a:lnRef>
          <a:fillRef idx="1001">
            <a:schemeClr val="dk2"/>
          </a:fillRef>
          <a:effectRef idx="3">
            <a:schemeClr val="accent1"/>
          </a:effectRef>
          <a:fontRef idx="minor">
            <a:schemeClr val="lt1"/>
          </a:fontRef>
        </p:style>
        <p:txBody>
          <a:bodyPr spcFirstLastPara="0" vert="horz" wrap="square" lIns="150650" tIns="150650" rIns="150650" bIns="150650" numCol="1" spcCol="1270" anchor="ctr" anchorCtr="0">
            <a:noAutofit/>
          </a:bodyPr>
          <a:lstStyle/>
          <a:p>
            <a:pPr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600" b="1" dirty="0" err="1">
                <a:solidFill>
                  <a:prstClr val="white"/>
                </a:solidFill>
              </a:rPr>
              <a:t>Лабораторія</a:t>
            </a:r>
            <a:endParaRPr lang="en-US" sz="1600" b="1" dirty="0">
              <a:solidFill>
                <a:prstClr val="white"/>
              </a:solidFill>
            </a:endParaRPr>
          </a:p>
        </p:txBody>
      </p:sp>
      <p:sp>
        <p:nvSpPr>
          <p:cNvPr id="12" name="Полилиния 11"/>
          <p:cNvSpPr/>
          <p:nvPr/>
        </p:nvSpPr>
        <p:spPr>
          <a:xfrm>
            <a:off x="7589214" y="2244458"/>
            <a:ext cx="1447283" cy="561812"/>
          </a:xfrm>
          <a:custGeom>
            <a:avLst/>
            <a:gdLst>
              <a:gd name="connsiteX0" fmla="*/ 0 w 2113657"/>
              <a:gd name="connsiteY0" fmla="*/ 176142 h 1056828"/>
              <a:gd name="connsiteX1" fmla="*/ 176142 w 2113657"/>
              <a:gd name="connsiteY1" fmla="*/ 0 h 1056828"/>
              <a:gd name="connsiteX2" fmla="*/ 1937515 w 2113657"/>
              <a:gd name="connsiteY2" fmla="*/ 0 h 1056828"/>
              <a:gd name="connsiteX3" fmla="*/ 2113657 w 2113657"/>
              <a:gd name="connsiteY3" fmla="*/ 176142 h 1056828"/>
              <a:gd name="connsiteX4" fmla="*/ 2113657 w 2113657"/>
              <a:gd name="connsiteY4" fmla="*/ 880686 h 1056828"/>
              <a:gd name="connsiteX5" fmla="*/ 1937515 w 2113657"/>
              <a:gd name="connsiteY5" fmla="*/ 1056828 h 1056828"/>
              <a:gd name="connsiteX6" fmla="*/ 176142 w 2113657"/>
              <a:gd name="connsiteY6" fmla="*/ 1056828 h 1056828"/>
              <a:gd name="connsiteX7" fmla="*/ 0 w 2113657"/>
              <a:gd name="connsiteY7" fmla="*/ 880686 h 1056828"/>
              <a:gd name="connsiteX8" fmla="*/ 0 w 2113657"/>
              <a:gd name="connsiteY8" fmla="*/ 176142 h 1056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13657" h="1056828">
                <a:moveTo>
                  <a:pt x="0" y="176142"/>
                </a:moveTo>
                <a:cubicBezTo>
                  <a:pt x="0" y="78861"/>
                  <a:pt x="78861" y="0"/>
                  <a:pt x="176142" y="0"/>
                </a:cubicBezTo>
                <a:lnTo>
                  <a:pt x="1937515" y="0"/>
                </a:lnTo>
                <a:cubicBezTo>
                  <a:pt x="2034796" y="0"/>
                  <a:pt x="2113657" y="78861"/>
                  <a:pt x="2113657" y="176142"/>
                </a:cubicBezTo>
                <a:lnTo>
                  <a:pt x="2113657" y="880686"/>
                </a:lnTo>
                <a:cubicBezTo>
                  <a:pt x="2113657" y="977967"/>
                  <a:pt x="2034796" y="1056828"/>
                  <a:pt x="1937515" y="1056828"/>
                </a:cubicBezTo>
                <a:lnTo>
                  <a:pt x="176142" y="1056828"/>
                </a:lnTo>
                <a:cubicBezTo>
                  <a:pt x="78861" y="1056828"/>
                  <a:pt x="0" y="977967"/>
                  <a:pt x="0" y="880686"/>
                </a:cubicBezTo>
                <a:lnTo>
                  <a:pt x="0" y="176142"/>
                </a:lnTo>
                <a:close/>
              </a:path>
            </a:pathLst>
          </a:custGeom>
        </p:spPr>
        <p:style>
          <a:lnRef idx="0">
            <a:schemeClr val="accent1"/>
          </a:lnRef>
          <a:fillRef idx="1001">
            <a:schemeClr val="dk2"/>
          </a:fillRef>
          <a:effectRef idx="3">
            <a:schemeClr val="accent1"/>
          </a:effectRef>
          <a:fontRef idx="minor">
            <a:schemeClr val="lt1"/>
          </a:fontRef>
        </p:style>
        <p:txBody>
          <a:bodyPr spcFirstLastPara="0" vert="horz" wrap="square" lIns="150650" tIns="150650" rIns="150650" bIns="150650" numCol="1" spcCol="1270" anchor="ctr" anchorCtr="0">
            <a:noAutofit/>
          </a:bodyPr>
          <a:lstStyle/>
          <a:p>
            <a:pPr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600" b="1" dirty="0" err="1">
                <a:solidFill>
                  <a:prstClr val="white"/>
                </a:solidFill>
              </a:rPr>
              <a:t>Звітність</a:t>
            </a:r>
            <a:endParaRPr lang="en-US" sz="1600" b="1" dirty="0">
              <a:solidFill>
                <a:prstClr val="white"/>
              </a:solidFill>
            </a:endParaRPr>
          </a:p>
        </p:txBody>
      </p:sp>
      <p:sp>
        <p:nvSpPr>
          <p:cNvPr id="13" name="Полилиния 12"/>
          <p:cNvSpPr/>
          <p:nvPr/>
        </p:nvSpPr>
        <p:spPr>
          <a:xfrm>
            <a:off x="6250595" y="5835264"/>
            <a:ext cx="2450195" cy="762088"/>
          </a:xfrm>
          <a:custGeom>
            <a:avLst/>
            <a:gdLst>
              <a:gd name="connsiteX0" fmla="*/ 0 w 2113657"/>
              <a:gd name="connsiteY0" fmla="*/ 176142 h 1056828"/>
              <a:gd name="connsiteX1" fmla="*/ 176142 w 2113657"/>
              <a:gd name="connsiteY1" fmla="*/ 0 h 1056828"/>
              <a:gd name="connsiteX2" fmla="*/ 1937515 w 2113657"/>
              <a:gd name="connsiteY2" fmla="*/ 0 h 1056828"/>
              <a:gd name="connsiteX3" fmla="*/ 2113657 w 2113657"/>
              <a:gd name="connsiteY3" fmla="*/ 176142 h 1056828"/>
              <a:gd name="connsiteX4" fmla="*/ 2113657 w 2113657"/>
              <a:gd name="connsiteY4" fmla="*/ 880686 h 1056828"/>
              <a:gd name="connsiteX5" fmla="*/ 1937515 w 2113657"/>
              <a:gd name="connsiteY5" fmla="*/ 1056828 h 1056828"/>
              <a:gd name="connsiteX6" fmla="*/ 176142 w 2113657"/>
              <a:gd name="connsiteY6" fmla="*/ 1056828 h 1056828"/>
              <a:gd name="connsiteX7" fmla="*/ 0 w 2113657"/>
              <a:gd name="connsiteY7" fmla="*/ 880686 h 1056828"/>
              <a:gd name="connsiteX8" fmla="*/ 0 w 2113657"/>
              <a:gd name="connsiteY8" fmla="*/ 176142 h 1056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13657" h="1056828">
                <a:moveTo>
                  <a:pt x="0" y="176142"/>
                </a:moveTo>
                <a:cubicBezTo>
                  <a:pt x="0" y="78861"/>
                  <a:pt x="78861" y="0"/>
                  <a:pt x="176142" y="0"/>
                </a:cubicBezTo>
                <a:lnTo>
                  <a:pt x="1937515" y="0"/>
                </a:lnTo>
                <a:cubicBezTo>
                  <a:pt x="2034796" y="0"/>
                  <a:pt x="2113657" y="78861"/>
                  <a:pt x="2113657" y="176142"/>
                </a:cubicBezTo>
                <a:lnTo>
                  <a:pt x="2113657" y="880686"/>
                </a:lnTo>
                <a:cubicBezTo>
                  <a:pt x="2113657" y="977967"/>
                  <a:pt x="2034796" y="1056828"/>
                  <a:pt x="1937515" y="1056828"/>
                </a:cubicBezTo>
                <a:lnTo>
                  <a:pt x="176142" y="1056828"/>
                </a:lnTo>
                <a:cubicBezTo>
                  <a:pt x="78861" y="1056828"/>
                  <a:pt x="0" y="977967"/>
                  <a:pt x="0" y="880686"/>
                </a:cubicBezTo>
                <a:lnTo>
                  <a:pt x="0" y="176142"/>
                </a:lnTo>
                <a:close/>
              </a:path>
            </a:pathLst>
          </a:custGeom>
        </p:spPr>
        <p:style>
          <a:lnRef idx="0">
            <a:schemeClr val="accent1"/>
          </a:lnRef>
          <a:fillRef idx="1001">
            <a:schemeClr val="dk2"/>
          </a:fillRef>
          <a:effectRef idx="3">
            <a:schemeClr val="accent1"/>
          </a:effectRef>
          <a:fontRef idx="minor">
            <a:schemeClr val="lt1"/>
          </a:fontRef>
        </p:style>
        <p:txBody>
          <a:bodyPr spcFirstLastPara="0" vert="horz" wrap="square" lIns="150650" tIns="150650" rIns="150650" bIns="150650" numCol="1" spcCol="1270" anchor="ctr" anchorCtr="0">
            <a:noAutofit/>
          </a:bodyPr>
          <a:lstStyle/>
          <a:p>
            <a:pPr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600" b="1" dirty="0" err="1">
                <a:solidFill>
                  <a:prstClr val="white"/>
                </a:solidFill>
              </a:rPr>
              <a:t>Лікування</a:t>
            </a:r>
            <a:r>
              <a:rPr lang="ru-RU" sz="1600" b="1" dirty="0">
                <a:solidFill>
                  <a:prstClr val="white"/>
                </a:solidFill>
              </a:rPr>
              <a:t> без </a:t>
            </a:r>
            <a:r>
              <a:rPr lang="ru-RU" sz="1600" b="1" dirty="0" err="1">
                <a:solidFill>
                  <a:prstClr val="white"/>
                </a:solidFill>
              </a:rPr>
              <a:t>госпіталізації</a:t>
            </a:r>
            <a:endParaRPr lang="en-US" sz="1600" b="1" dirty="0">
              <a:solidFill>
                <a:prstClr val="white"/>
              </a:solidFill>
            </a:endParaRPr>
          </a:p>
        </p:txBody>
      </p:sp>
      <p:sp>
        <p:nvSpPr>
          <p:cNvPr id="14" name="Полилиния 13"/>
          <p:cNvSpPr/>
          <p:nvPr/>
        </p:nvSpPr>
        <p:spPr>
          <a:xfrm>
            <a:off x="899592" y="1124744"/>
            <a:ext cx="1344814" cy="755885"/>
          </a:xfrm>
          <a:custGeom>
            <a:avLst/>
            <a:gdLst>
              <a:gd name="connsiteX0" fmla="*/ 0 w 2113657"/>
              <a:gd name="connsiteY0" fmla="*/ 176142 h 1056828"/>
              <a:gd name="connsiteX1" fmla="*/ 176142 w 2113657"/>
              <a:gd name="connsiteY1" fmla="*/ 0 h 1056828"/>
              <a:gd name="connsiteX2" fmla="*/ 1937515 w 2113657"/>
              <a:gd name="connsiteY2" fmla="*/ 0 h 1056828"/>
              <a:gd name="connsiteX3" fmla="*/ 2113657 w 2113657"/>
              <a:gd name="connsiteY3" fmla="*/ 176142 h 1056828"/>
              <a:gd name="connsiteX4" fmla="*/ 2113657 w 2113657"/>
              <a:gd name="connsiteY4" fmla="*/ 880686 h 1056828"/>
              <a:gd name="connsiteX5" fmla="*/ 1937515 w 2113657"/>
              <a:gd name="connsiteY5" fmla="*/ 1056828 h 1056828"/>
              <a:gd name="connsiteX6" fmla="*/ 176142 w 2113657"/>
              <a:gd name="connsiteY6" fmla="*/ 1056828 h 1056828"/>
              <a:gd name="connsiteX7" fmla="*/ 0 w 2113657"/>
              <a:gd name="connsiteY7" fmla="*/ 880686 h 1056828"/>
              <a:gd name="connsiteX8" fmla="*/ 0 w 2113657"/>
              <a:gd name="connsiteY8" fmla="*/ 176142 h 1056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13657" h="1056828">
                <a:moveTo>
                  <a:pt x="0" y="176142"/>
                </a:moveTo>
                <a:cubicBezTo>
                  <a:pt x="0" y="78861"/>
                  <a:pt x="78861" y="0"/>
                  <a:pt x="176142" y="0"/>
                </a:cubicBezTo>
                <a:lnTo>
                  <a:pt x="1937515" y="0"/>
                </a:lnTo>
                <a:cubicBezTo>
                  <a:pt x="2034796" y="0"/>
                  <a:pt x="2113657" y="78861"/>
                  <a:pt x="2113657" y="176142"/>
                </a:cubicBezTo>
                <a:lnTo>
                  <a:pt x="2113657" y="880686"/>
                </a:lnTo>
                <a:cubicBezTo>
                  <a:pt x="2113657" y="977967"/>
                  <a:pt x="2034796" y="1056828"/>
                  <a:pt x="1937515" y="1056828"/>
                </a:cubicBezTo>
                <a:lnTo>
                  <a:pt x="176142" y="1056828"/>
                </a:lnTo>
                <a:cubicBezTo>
                  <a:pt x="78861" y="1056828"/>
                  <a:pt x="0" y="977967"/>
                  <a:pt x="0" y="880686"/>
                </a:cubicBezTo>
                <a:lnTo>
                  <a:pt x="0" y="176142"/>
                </a:lnTo>
                <a:close/>
              </a:path>
            </a:pathLst>
          </a:cu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spcFirstLastPara="0" vert="horz" wrap="square" lIns="150650" tIns="150650" rIns="150650" bIns="150650" numCol="1" spcCol="1270" anchor="ctr" anchorCtr="0">
            <a:noAutofit/>
          </a:bodyPr>
          <a:lstStyle/>
          <a:p>
            <a:pPr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600" b="1" dirty="0">
                <a:solidFill>
                  <a:prstClr val="white"/>
                </a:solidFill>
              </a:rPr>
              <a:t>Мед. карта</a:t>
            </a:r>
            <a:endParaRPr lang="en-US" sz="1600" b="1" dirty="0">
              <a:solidFill>
                <a:prstClr val="white"/>
              </a:solidFill>
            </a:endParaRPr>
          </a:p>
        </p:txBody>
      </p:sp>
      <p:sp>
        <p:nvSpPr>
          <p:cNvPr id="15" name="Полилиния 14"/>
          <p:cNvSpPr/>
          <p:nvPr/>
        </p:nvSpPr>
        <p:spPr>
          <a:xfrm>
            <a:off x="2655132" y="4581128"/>
            <a:ext cx="1344814" cy="755885"/>
          </a:xfrm>
          <a:custGeom>
            <a:avLst/>
            <a:gdLst>
              <a:gd name="connsiteX0" fmla="*/ 0 w 2113657"/>
              <a:gd name="connsiteY0" fmla="*/ 176142 h 1056828"/>
              <a:gd name="connsiteX1" fmla="*/ 176142 w 2113657"/>
              <a:gd name="connsiteY1" fmla="*/ 0 h 1056828"/>
              <a:gd name="connsiteX2" fmla="*/ 1937515 w 2113657"/>
              <a:gd name="connsiteY2" fmla="*/ 0 h 1056828"/>
              <a:gd name="connsiteX3" fmla="*/ 2113657 w 2113657"/>
              <a:gd name="connsiteY3" fmla="*/ 176142 h 1056828"/>
              <a:gd name="connsiteX4" fmla="*/ 2113657 w 2113657"/>
              <a:gd name="connsiteY4" fmla="*/ 880686 h 1056828"/>
              <a:gd name="connsiteX5" fmla="*/ 1937515 w 2113657"/>
              <a:gd name="connsiteY5" fmla="*/ 1056828 h 1056828"/>
              <a:gd name="connsiteX6" fmla="*/ 176142 w 2113657"/>
              <a:gd name="connsiteY6" fmla="*/ 1056828 h 1056828"/>
              <a:gd name="connsiteX7" fmla="*/ 0 w 2113657"/>
              <a:gd name="connsiteY7" fmla="*/ 880686 h 1056828"/>
              <a:gd name="connsiteX8" fmla="*/ 0 w 2113657"/>
              <a:gd name="connsiteY8" fmla="*/ 176142 h 1056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13657" h="1056828">
                <a:moveTo>
                  <a:pt x="0" y="176142"/>
                </a:moveTo>
                <a:cubicBezTo>
                  <a:pt x="0" y="78861"/>
                  <a:pt x="78861" y="0"/>
                  <a:pt x="176142" y="0"/>
                </a:cubicBezTo>
                <a:lnTo>
                  <a:pt x="1937515" y="0"/>
                </a:lnTo>
                <a:cubicBezTo>
                  <a:pt x="2034796" y="0"/>
                  <a:pt x="2113657" y="78861"/>
                  <a:pt x="2113657" y="176142"/>
                </a:cubicBezTo>
                <a:lnTo>
                  <a:pt x="2113657" y="880686"/>
                </a:lnTo>
                <a:cubicBezTo>
                  <a:pt x="2113657" y="977967"/>
                  <a:pt x="2034796" y="1056828"/>
                  <a:pt x="1937515" y="1056828"/>
                </a:cubicBezTo>
                <a:lnTo>
                  <a:pt x="176142" y="1056828"/>
                </a:lnTo>
                <a:cubicBezTo>
                  <a:pt x="78861" y="1056828"/>
                  <a:pt x="0" y="977967"/>
                  <a:pt x="0" y="880686"/>
                </a:cubicBezTo>
                <a:lnTo>
                  <a:pt x="0" y="176142"/>
                </a:lnTo>
                <a:close/>
              </a:path>
            </a:pathLst>
          </a:cu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spcFirstLastPara="0" vert="horz" wrap="square" lIns="150650" tIns="150650" rIns="150650" bIns="150650" numCol="1" spcCol="1270" anchor="ctr" anchorCtr="0">
            <a:noAutofit/>
          </a:bodyPr>
          <a:lstStyle/>
          <a:p>
            <a:pPr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600" b="1" dirty="0">
                <a:solidFill>
                  <a:prstClr val="white"/>
                </a:solidFill>
              </a:rPr>
              <a:t>Мед. карта</a:t>
            </a:r>
            <a:endParaRPr lang="en-US" sz="1600" b="1" dirty="0">
              <a:solidFill>
                <a:prstClr val="white"/>
              </a:solidFill>
            </a:endParaRPr>
          </a:p>
        </p:txBody>
      </p:sp>
      <p:sp>
        <p:nvSpPr>
          <p:cNvPr id="16" name="Полилиния 15"/>
          <p:cNvSpPr/>
          <p:nvPr/>
        </p:nvSpPr>
        <p:spPr>
          <a:xfrm>
            <a:off x="6130879" y="4582589"/>
            <a:ext cx="1344814" cy="755885"/>
          </a:xfrm>
          <a:custGeom>
            <a:avLst/>
            <a:gdLst>
              <a:gd name="connsiteX0" fmla="*/ 0 w 2113657"/>
              <a:gd name="connsiteY0" fmla="*/ 176142 h 1056828"/>
              <a:gd name="connsiteX1" fmla="*/ 176142 w 2113657"/>
              <a:gd name="connsiteY1" fmla="*/ 0 h 1056828"/>
              <a:gd name="connsiteX2" fmla="*/ 1937515 w 2113657"/>
              <a:gd name="connsiteY2" fmla="*/ 0 h 1056828"/>
              <a:gd name="connsiteX3" fmla="*/ 2113657 w 2113657"/>
              <a:gd name="connsiteY3" fmla="*/ 176142 h 1056828"/>
              <a:gd name="connsiteX4" fmla="*/ 2113657 w 2113657"/>
              <a:gd name="connsiteY4" fmla="*/ 880686 h 1056828"/>
              <a:gd name="connsiteX5" fmla="*/ 1937515 w 2113657"/>
              <a:gd name="connsiteY5" fmla="*/ 1056828 h 1056828"/>
              <a:gd name="connsiteX6" fmla="*/ 176142 w 2113657"/>
              <a:gd name="connsiteY6" fmla="*/ 1056828 h 1056828"/>
              <a:gd name="connsiteX7" fmla="*/ 0 w 2113657"/>
              <a:gd name="connsiteY7" fmla="*/ 880686 h 1056828"/>
              <a:gd name="connsiteX8" fmla="*/ 0 w 2113657"/>
              <a:gd name="connsiteY8" fmla="*/ 176142 h 1056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13657" h="1056828">
                <a:moveTo>
                  <a:pt x="0" y="176142"/>
                </a:moveTo>
                <a:cubicBezTo>
                  <a:pt x="0" y="78861"/>
                  <a:pt x="78861" y="0"/>
                  <a:pt x="176142" y="0"/>
                </a:cubicBezTo>
                <a:lnTo>
                  <a:pt x="1937515" y="0"/>
                </a:lnTo>
                <a:cubicBezTo>
                  <a:pt x="2034796" y="0"/>
                  <a:pt x="2113657" y="78861"/>
                  <a:pt x="2113657" y="176142"/>
                </a:cubicBezTo>
                <a:lnTo>
                  <a:pt x="2113657" y="880686"/>
                </a:lnTo>
                <a:cubicBezTo>
                  <a:pt x="2113657" y="977967"/>
                  <a:pt x="2034796" y="1056828"/>
                  <a:pt x="1937515" y="1056828"/>
                </a:cubicBezTo>
                <a:lnTo>
                  <a:pt x="176142" y="1056828"/>
                </a:lnTo>
                <a:cubicBezTo>
                  <a:pt x="78861" y="1056828"/>
                  <a:pt x="0" y="977967"/>
                  <a:pt x="0" y="880686"/>
                </a:cubicBezTo>
                <a:lnTo>
                  <a:pt x="0" y="176142"/>
                </a:lnTo>
                <a:close/>
              </a:path>
            </a:pathLst>
          </a:cu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spcFirstLastPara="0" vert="horz" wrap="square" lIns="150650" tIns="150650" rIns="150650" bIns="150650" numCol="1" spcCol="1270" anchor="ctr" anchorCtr="0">
            <a:noAutofit/>
          </a:bodyPr>
          <a:lstStyle/>
          <a:p>
            <a:pPr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600" b="1" dirty="0">
                <a:solidFill>
                  <a:prstClr val="white"/>
                </a:solidFill>
              </a:rPr>
              <a:t>Мед. карта</a:t>
            </a:r>
            <a:endParaRPr lang="en-US" sz="1600" b="1" dirty="0">
              <a:solidFill>
                <a:prstClr val="white"/>
              </a:solidFill>
            </a:endParaRPr>
          </a:p>
        </p:txBody>
      </p:sp>
      <p:sp>
        <p:nvSpPr>
          <p:cNvPr id="17" name="Полилиния 16"/>
          <p:cNvSpPr/>
          <p:nvPr/>
        </p:nvSpPr>
        <p:spPr>
          <a:xfrm>
            <a:off x="4239914" y="5057783"/>
            <a:ext cx="1467508" cy="455063"/>
          </a:xfrm>
          <a:custGeom>
            <a:avLst/>
            <a:gdLst>
              <a:gd name="connsiteX0" fmla="*/ 0 w 2113657"/>
              <a:gd name="connsiteY0" fmla="*/ 176142 h 1056828"/>
              <a:gd name="connsiteX1" fmla="*/ 176142 w 2113657"/>
              <a:gd name="connsiteY1" fmla="*/ 0 h 1056828"/>
              <a:gd name="connsiteX2" fmla="*/ 1937515 w 2113657"/>
              <a:gd name="connsiteY2" fmla="*/ 0 h 1056828"/>
              <a:gd name="connsiteX3" fmla="*/ 2113657 w 2113657"/>
              <a:gd name="connsiteY3" fmla="*/ 176142 h 1056828"/>
              <a:gd name="connsiteX4" fmla="*/ 2113657 w 2113657"/>
              <a:gd name="connsiteY4" fmla="*/ 880686 h 1056828"/>
              <a:gd name="connsiteX5" fmla="*/ 1937515 w 2113657"/>
              <a:gd name="connsiteY5" fmla="*/ 1056828 h 1056828"/>
              <a:gd name="connsiteX6" fmla="*/ 176142 w 2113657"/>
              <a:gd name="connsiteY6" fmla="*/ 1056828 h 1056828"/>
              <a:gd name="connsiteX7" fmla="*/ 0 w 2113657"/>
              <a:gd name="connsiteY7" fmla="*/ 880686 h 1056828"/>
              <a:gd name="connsiteX8" fmla="*/ 0 w 2113657"/>
              <a:gd name="connsiteY8" fmla="*/ 176142 h 1056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13657" h="1056828">
                <a:moveTo>
                  <a:pt x="0" y="176142"/>
                </a:moveTo>
                <a:cubicBezTo>
                  <a:pt x="0" y="78861"/>
                  <a:pt x="78861" y="0"/>
                  <a:pt x="176142" y="0"/>
                </a:cubicBezTo>
                <a:lnTo>
                  <a:pt x="1937515" y="0"/>
                </a:lnTo>
                <a:cubicBezTo>
                  <a:pt x="2034796" y="0"/>
                  <a:pt x="2113657" y="78861"/>
                  <a:pt x="2113657" y="176142"/>
                </a:cubicBezTo>
                <a:lnTo>
                  <a:pt x="2113657" y="880686"/>
                </a:lnTo>
                <a:cubicBezTo>
                  <a:pt x="2113657" y="977967"/>
                  <a:pt x="2034796" y="1056828"/>
                  <a:pt x="1937515" y="1056828"/>
                </a:cubicBezTo>
                <a:lnTo>
                  <a:pt x="176142" y="1056828"/>
                </a:lnTo>
                <a:cubicBezTo>
                  <a:pt x="78861" y="1056828"/>
                  <a:pt x="0" y="977967"/>
                  <a:pt x="0" y="880686"/>
                </a:cubicBezTo>
                <a:lnTo>
                  <a:pt x="0" y="176142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3">
              <a:hueOff val="0"/>
              <a:satOff val="0"/>
              <a:lumOff val="0"/>
              <a:alphaOff val="0"/>
            </a:schemeClr>
          </a:fillRef>
          <a:effectRef idx="3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0650" tIns="150650" rIns="150650" bIns="150650" numCol="1" spcCol="1270" anchor="ctr" anchorCtr="0">
            <a:noAutofit/>
          </a:bodyPr>
          <a:lstStyle/>
          <a:p>
            <a:pPr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000" dirty="0">
                <a:solidFill>
                  <a:prstClr val="white"/>
                </a:solidFill>
              </a:rPr>
              <a:t>склад</a:t>
            </a:r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18" name="Полилиния 17"/>
          <p:cNvSpPr/>
          <p:nvPr/>
        </p:nvSpPr>
        <p:spPr>
          <a:xfrm>
            <a:off x="1789719" y="5467729"/>
            <a:ext cx="2450195" cy="762088"/>
          </a:xfrm>
          <a:custGeom>
            <a:avLst/>
            <a:gdLst>
              <a:gd name="connsiteX0" fmla="*/ 0 w 2113657"/>
              <a:gd name="connsiteY0" fmla="*/ 176142 h 1056828"/>
              <a:gd name="connsiteX1" fmla="*/ 176142 w 2113657"/>
              <a:gd name="connsiteY1" fmla="*/ 0 h 1056828"/>
              <a:gd name="connsiteX2" fmla="*/ 1937515 w 2113657"/>
              <a:gd name="connsiteY2" fmla="*/ 0 h 1056828"/>
              <a:gd name="connsiteX3" fmla="*/ 2113657 w 2113657"/>
              <a:gd name="connsiteY3" fmla="*/ 176142 h 1056828"/>
              <a:gd name="connsiteX4" fmla="*/ 2113657 w 2113657"/>
              <a:gd name="connsiteY4" fmla="*/ 880686 h 1056828"/>
              <a:gd name="connsiteX5" fmla="*/ 1937515 w 2113657"/>
              <a:gd name="connsiteY5" fmla="*/ 1056828 h 1056828"/>
              <a:gd name="connsiteX6" fmla="*/ 176142 w 2113657"/>
              <a:gd name="connsiteY6" fmla="*/ 1056828 h 1056828"/>
              <a:gd name="connsiteX7" fmla="*/ 0 w 2113657"/>
              <a:gd name="connsiteY7" fmla="*/ 880686 h 1056828"/>
              <a:gd name="connsiteX8" fmla="*/ 0 w 2113657"/>
              <a:gd name="connsiteY8" fmla="*/ 176142 h 1056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13657" h="1056828">
                <a:moveTo>
                  <a:pt x="0" y="176142"/>
                </a:moveTo>
                <a:cubicBezTo>
                  <a:pt x="0" y="78861"/>
                  <a:pt x="78861" y="0"/>
                  <a:pt x="176142" y="0"/>
                </a:cubicBezTo>
                <a:lnTo>
                  <a:pt x="1937515" y="0"/>
                </a:lnTo>
                <a:cubicBezTo>
                  <a:pt x="2034796" y="0"/>
                  <a:pt x="2113657" y="78861"/>
                  <a:pt x="2113657" y="176142"/>
                </a:cubicBezTo>
                <a:lnTo>
                  <a:pt x="2113657" y="880686"/>
                </a:lnTo>
                <a:cubicBezTo>
                  <a:pt x="2113657" y="977967"/>
                  <a:pt x="2034796" y="1056828"/>
                  <a:pt x="1937515" y="1056828"/>
                </a:cubicBezTo>
                <a:lnTo>
                  <a:pt x="176142" y="1056828"/>
                </a:lnTo>
                <a:cubicBezTo>
                  <a:pt x="78861" y="1056828"/>
                  <a:pt x="0" y="977967"/>
                  <a:pt x="0" y="880686"/>
                </a:cubicBezTo>
                <a:lnTo>
                  <a:pt x="0" y="176142"/>
                </a:lnTo>
                <a:close/>
              </a:path>
            </a:pathLst>
          </a:custGeom>
        </p:spPr>
        <p:style>
          <a:lnRef idx="0">
            <a:schemeClr val="accent1"/>
          </a:lnRef>
          <a:fillRef idx="1001">
            <a:schemeClr val="dk2"/>
          </a:fillRef>
          <a:effectRef idx="3">
            <a:schemeClr val="accent1"/>
          </a:effectRef>
          <a:fontRef idx="minor">
            <a:schemeClr val="lt1"/>
          </a:fontRef>
        </p:style>
        <p:txBody>
          <a:bodyPr spcFirstLastPara="0" vert="horz" wrap="square" lIns="150650" tIns="150650" rIns="150650" bIns="150650" numCol="1" spcCol="1270" anchor="ctr" anchorCtr="0">
            <a:noAutofit/>
          </a:bodyPr>
          <a:lstStyle/>
          <a:p>
            <a:pPr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600" b="1" dirty="0" err="1">
                <a:solidFill>
                  <a:prstClr val="white"/>
                </a:solidFill>
              </a:rPr>
              <a:t>Лікування</a:t>
            </a:r>
            <a:r>
              <a:rPr lang="ru-RU" sz="1600" b="1" dirty="0">
                <a:solidFill>
                  <a:prstClr val="white"/>
                </a:solidFill>
              </a:rPr>
              <a:t> без </a:t>
            </a:r>
            <a:r>
              <a:rPr lang="ru-RU" sz="1600" b="1" dirty="0" err="1">
                <a:solidFill>
                  <a:prstClr val="white"/>
                </a:solidFill>
              </a:rPr>
              <a:t>госпіталізації</a:t>
            </a:r>
            <a:endParaRPr lang="en-US" sz="1600" b="1" dirty="0">
              <a:solidFill>
                <a:prstClr val="white"/>
              </a:solidFill>
            </a:endParaRPr>
          </a:p>
        </p:txBody>
      </p:sp>
      <p:sp>
        <p:nvSpPr>
          <p:cNvPr id="19" name="Полилиния 18"/>
          <p:cNvSpPr/>
          <p:nvPr/>
        </p:nvSpPr>
        <p:spPr>
          <a:xfrm>
            <a:off x="4163714" y="3305919"/>
            <a:ext cx="1543708" cy="552009"/>
          </a:xfrm>
          <a:custGeom>
            <a:avLst/>
            <a:gdLst>
              <a:gd name="connsiteX0" fmla="*/ 0 w 2113657"/>
              <a:gd name="connsiteY0" fmla="*/ 176142 h 1056828"/>
              <a:gd name="connsiteX1" fmla="*/ 176142 w 2113657"/>
              <a:gd name="connsiteY1" fmla="*/ 0 h 1056828"/>
              <a:gd name="connsiteX2" fmla="*/ 1937515 w 2113657"/>
              <a:gd name="connsiteY2" fmla="*/ 0 h 1056828"/>
              <a:gd name="connsiteX3" fmla="*/ 2113657 w 2113657"/>
              <a:gd name="connsiteY3" fmla="*/ 176142 h 1056828"/>
              <a:gd name="connsiteX4" fmla="*/ 2113657 w 2113657"/>
              <a:gd name="connsiteY4" fmla="*/ 880686 h 1056828"/>
              <a:gd name="connsiteX5" fmla="*/ 1937515 w 2113657"/>
              <a:gd name="connsiteY5" fmla="*/ 1056828 h 1056828"/>
              <a:gd name="connsiteX6" fmla="*/ 176142 w 2113657"/>
              <a:gd name="connsiteY6" fmla="*/ 1056828 h 1056828"/>
              <a:gd name="connsiteX7" fmla="*/ 0 w 2113657"/>
              <a:gd name="connsiteY7" fmla="*/ 880686 h 1056828"/>
              <a:gd name="connsiteX8" fmla="*/ 0 w 2113657"/>
              <a:gd name="connsiteY8" fmla="*/ 176142 h 1056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13657" h="1056828">
                <a:moveTo>
                  <a:pt x="0" y="176142"/>
                </a:moveTo>
                <a:cubicBezTo>
                  <a:pt x="0" y="78861"/>
                  <a:pt x="78861" y="0"/>
                  <a:pt x="176142" y="0"/>
                </a:cubicBezTo>
                <a:lnTo>
                  <a:pt x="1937515" y="0"/>
                </a:lnTo>
                <a:cubicBezTo>
                  <a:pt x="2034796" y="0"/>
                  <a:pt x="2113657" y="78861"/>
                  <a:pt x="2113657" y="176142"/>
                </a:cubicBezTo>
                <a:lnTo>
                  <a:pt x="2113657" y="880686"/>
                </a:lnTo>
                <a:cubicBezTo>
                  <a:pt x="2113657" y="977967"/>
                  <a:pt x="2034796" y="1056828"/>
                  <a:pt x="1937515" y="1056828"/>
                </a:cubicBezTo>
                <a:lnTo>
                  <a:pt x="176142" y="1056828"/>
                </a:lnTo>
                <a:cubicBezTo>
                  <a:pt x="78861" y="1056828"/>
                  <a:pt x="0" y="977967"/>
                  <a:pt x="0" y="880686"/>
                </a:cubicBezTo>
                <a:lnTo>
                  <a:pt x="0" y="176142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6">
              <a:hueOff val="0"/>
              <a:satOff val="0"/>
              <a:lumOff val="0"/>
              <a:alphaOff val="0"/>
            </a:schemeClr>
          </a:fillRef>
          <a:effectRef idx="3">
            <a:schemeClr val="accent6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0650" tIns="150650" rIns="150650" bIns="150650" numCol="1" spcCol="1270" anchor="ctr" anchorCtr="0">
            <a:noAutofit/>
          </a:bodyPr>
          <a:lstStyle/>
          <a:p>
            <a:pPr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600" b="1" dirty="0">
                <a:solidFill>
                  <a:prstClr val="white"/>
                </a:solidFill>
              </a:rPr>
              <a:t>Мед. </a:t>
            </a:r>
            <a:r>
              <a:rPr lang="ru-RU" sz="1600" b="1" dirty="0" err="1">
                <a:solidFill>
                  <a:prstClr val="white"/>
                </a:solidFill>
              </a:rPr>
              <a:t>форми</a:t>
            </a:r>
            <a:endParaRPr lang="en-US" sz="1600" b="1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6566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2"/>
          <p:cNvSpPr>
            <a:spLocks noChangeArrowheads="1"/>
          </p:cNvSpPr>
          <p:nvPr/>
        </p:nvSpPr>
        <p:spPr bwMode="auto">
          <a:xfrm>
            <a:off x="-304800" y="59323"/>
            <a:ext cx="933657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AU" sz="1600" b="1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DRAFT </a:t>
            </a:r>
            <a:r>
              <a:rPr lang="uk-UA" sz="1600" b="1" dirty="0">
                <a:solidFill>
                  <a:schemeClr val="accent1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Маршрути прийому, госпіталізація і лікування пацієнта в стаціонарі</a:t>
            </a:r>
            <a:endParaRPr lang="ru-RU" altLang="en-US" sz="1600" b="1" dirty="0">
              <a:solidFill>
                <a:srgbClr val="1F497D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12" name="Объект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6137020"/>
              </p:ext>
            </p:extLst>
          </p:nvPr>
        </p:nvGraphicFramePr>
        <p:xfrm>
          <a:off x="0" y="397877"/>
          <a:ext cx="9382125" cy="6238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29" name="Visio" r:id="rId3" imgW="10439557" imgH="6934279" progId="Visio.Drawing.11">
                  <p:embed/>
                </p:oleObj>
              </mc:Choice>
              <mc:Fallback>
                <p:oleObj name="Visio" r:id="rId3" imgW="10439557" imgH="6934279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397877"/>
                        <a:ext cx="9382125" cy="62388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Полилиния 3"/>
          <p:cNvSpPr/>
          <p:nvPr/>
        </p:nvSpPr>
        <p:spPr>
          <a:xfrm>
            <a:off x="4490489" y="2204864"/>
            <a:ext cx="1521671" cy="601406"/>
          </a:xfrm>
          <a:custGeom>
            <a:avLst/>
            <a:gdLst>
              <a:gd name="connsiteX0" fmla="*/ 0 w 2113657"/>
              <a:gd name="connsiteY0" fmla="*/ 176142 h 1056828"/>
              <a:gd name="connsiteX1" fmla="*/ 176142 w 2113657"/>
              <a:gd name="connsiteY1" fmla="*/ 0 h 1056828"/>
              <a:gd name="connsiteX2" fmla="*/ 1937515 w 2113657"/>
              <a:gd name="connsiteY2" fmla="*/ 0 h 1056828"/>
              <a:gd name="connsiteX3" fmla="*/ 2113657 w 2113657"/>
              <a:gd name="connsiteY3" fmla="*/ 176142 h 1056828"/>
              <a:gd name="connsiteX4" fmla="*/ 2113657 w 2113657"/>
              <a:gd name="connsiteY4" fmla="*/ 880686 h 1056828"/>
              <a:gd name="connsiteX5" fmla="*/ 1937515 w 2113657"/>
              <a:gd name="connsiteY5" fmla="*/ 1056828 h 1056828"/>
              <a:gd name="connsiteX6" fmla="*/ 176142 w 2113657"/>
              <a:gd name="connsiteY6" fmla="*/ 1056828 h 1056828"/>
              <a:gd name="connsiteX7" fmla="*/ 0 w 2113657"/>
              <a:gd name="connsiteY7" fmla="*/ 880686 h 1056828"/>
              <a:gd name="connsiteX8" fmla="*/ 0 w 2113657"/>
              <a:gd name="connsiteY8" fmla="*/ 176142 h 1056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13657" h="1056828">
                <a:moveTo>
                  <a:pt x="0" y="176142"/>
                </a:moveTo>
                <a:cubicBezTo>
                  <a:pt x="0" y="78861"/>
                  <a:pt x="78861" y="0"/>
                  <a:pt x="176142" y="0"/>
                </a:cubicBezTo>
                <a:lnTo>
                  <a:pt x="1937515" y="0"/>
                </a:lnTo>
                <a:cubicBezTo>
                  <a:pt x="2034796" y="0"/>
                  <a:pt x="2113657" y="78861"/>
                  <a:pt x="2113657" y="176142"/>
                </a:cubicBezTo>
                <a:lnTo>
                  <a:pt x="2113657" y="880686"/>
                </a:lnTo>
                <a:cubicBezTo>
                  <a:pt x="2113657" y="977967"/>
                  <a:pt x="2034796" y="1056828"/>
                  <a:pt x="1937515" y="1056828"/>
                </a:cubicBezTo>
                <a:lnTo>
                  <a:pt x="176142" y="1056828"/>
                </a:lnTo>
                <a:cubicBezTo>
                  <a:pt x="78861" y="1056828"/>
                  <a:pt x="0" y="977967"/>
                  <a:pt x="0" y="880686"/>
                </a:cubicBezTo>
                <a:lnTo>
                  <a:pt x="0" y="176142"/>
                </a:lnTo>
                <a:close/>
              </a:path>
            </a:pathLst>
          </a:cu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spcFirstLastPara="0" vert="horz" wrap="square" lIns="150650" tIns="150650" rIns="150650" bIns="150650" numCol="1" spcCol="1270" anchor="ctr" anchorCtr="0">
            <a:noAutofit/>
          </a:bodyPr>
          <a:lstStyle/>
          <a:p>
            <a:pPr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600" b="1" dirty="0">
                <a:solidFill>
                  <a:prstClr val="white"/>
                </a:solidFill>
              </a:rPr>
              <a:t>Мед. карта</a:t>
            </a:r>
            <a:endParaRPr lang="en-US" sz="1600" b="1" dirty="0">
              <a:solidFill>
                <a:prstClr val="white"/>
              </a:solidFill>
            </a:endParaRPr>
          </a:p>
        </p:txBody>
      </p:sp>
      <p:sp>
        <p:nvSpPr>
          <p:cNvPr id="5" name="Полилиния 4"/>
          <p:cNvSpPr/>
          <p:nvPr/>
        </p:nvSpPr>
        <p:spPr>
          <a:xfrm>
            <a:off x="5652120" y="4144827"/>
            <a:ext cx="1467508" cy="455063"/>
          </a:xfrm>
          <a:custGeom>
            <a:avLst/>
            <a:gdLst>
              <a:gd name="connsiteX0" fmla="*/ 0 w 2113657"/>
              <a:gd name="connsiteY0" fmla="*/ 176142 h 1056828"/>
              <a:gd name="connsiteX1" fmla="*/ 176142 w 2113657"/>
              <a:gd name="connsiteY1" fmla="*/ 0 h 1056828"/>
              <a:gd name="connsiteX2" fmla="*/ 1937515 w 2113657"/>
              <a:gd name="connsiteY2" fmla="*/ 0 h 1056828"/>
              <a:gd name="connsiteX3" fmla="*/ 2113657 w 2113657"/>
              <a:gd name="connsiteY3" fmla="*/ 176142 h 1056828"/>
              <a:gd name="connsiteX4" fmla="*/ 2113657 w 2113657"/>
              <a:gd name="connsiteY4" fmla="*/ 880686 h 1056828"/>
              <a:gd name="connsiteX5" fmla="*/ 1937515 w 2113657"/>
              <a:gd name="connsiteY5" fmla="*/ 1056828 h 1056828"/>
              <a:gd name="connsiteX6" fmla="*/ 176142 w 2113657"/>
              <a:gd name="connsiteY6" fmla="*/ 1056828 h 1056828"/>
              <a:gd name="connsiteX7" fmla="*/ 0 w 2113657"/>
              <a:gd name="connsiteY7" fmla="*/ 880686 h 1056828"/>
              <a:gd name="connsiteX8" fmla="*/ 0 w 2113657"/>
              <a:gd name="connsiteY8" fmla="*/ 176142 h 1056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13657" h="1056828">
                <a:moveTo>
                  <a:pt x="0" y="176142"/>
                </a:moveTo>
                <a:cubicBezTo>
                  <a:pt x="0" y="78861"/>
                  <a:pt x="78861" y="0"/>
                  <a:pt x="176142" y="0"/>
                </a:cubicBezTo>
                <a:lnTo>
                  <a:pt x="1937515" y="0"/>
                </a:lnTo>
                <a:cubicBezTo>
                  <a:pt x="2034796" y="0"/>
                  <a:pt x="2113657" y="78861"/>
                  <a:pt x="2113657" y="176142"/>
                </a:cubicBezTo>
                <a:lnTo>
                  <a:pt x="2113657" y="880686"/>
                </a:lnTo>
                <a:cubicBezTo>
                  <a:pt x="2113657" y="977967"/>
                  <a:pt x="2034796" y="1056828"/>
                  <a:pt x="1937515" y="1056828"/>
                </a:cubicBezTo>
                <a:lnTo>
                  <a:pt x="176142" y="1056828"/>
                </a:lnTo>
                <a:cubicBezTo>
                  <a:pt x="78861" y="1056828"/>
                  <a:pt x="0" y="977967"/>
                  <a:pt x="0" y="880686"/>
                </a:cubicBezTo>
                <a:lnTo>
                  <a:pt x="0" y="176142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3">
              <a:hueOff val="0"/>
              <a:satOff val="0"/>
              <a:lumOff val="0"/>
              <a:alphaOff val="0"/>
            </a:schemeClr>
          </a:fillRef>
          <a:effectRef idx="3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0650" tIns="150650" rIns="150650" bIns="150650" numCol="1" spcCol="1270" anchor="ctr" anchorCtr="0">
            <a:noAutofit/>
          </a:bodyPr>
          <a:lstStyle/>
          <a:p>
            <a:pPr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uk-UA" sz="2000" dirty="0">
                <a:solidFill>
                  <a:prstClr val="white"/>
                </a:solidFill>
              </a:rPr>
              <a:t>Склад</a:t>
            </a:r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6" name="Полилиния 5"/>
          <p:cNvSpPr/>
          <p:nvPr/>
        </p:nvSpPr>
        <p:spPr>
          <a:xfrm>
            <a:off x="2843808" y="2878663"/>
            <a:ext cx="1543708" cy="552009"/>
          </a:xfrm>
          <a:custGeom>
            <a:avLst/>
            <a:gdLst>
              <a:gd name="connsiteX0" fmla="*/ 0 w 2113657"/>
              <a:gd name="connsiteY0" fmla="*/ 176142 h 1056828"/>
              <a:gd name="connsiteX1" fmla="*/ 176142 w 2113657"/>
              <a:gd name="connsiteY1" fmla="*/ 0 h 1056828"/>
              <a:gd name="connsiteX2" fmla="*/ 1937515 w 2113657"/>
              <a:gd name="connsiteY2" fmla="*/ 0 h 1056828"/>
              <a:gd name="connsiteX3" fmla="*/ 2113657 w 2113657"/>
              <a:gd name="connsiteY3" fmla="*/ 176142 h 1056828"/>
              <a:gd name="connsiteX4" fmla="*/ 2113657 w 2113657"/>
              <a:gd name="connsiteY4" fmla="*/ 880686 h 1056828"/>
              <a:gd name="connsiteX5" fmla="*/ 1937515 w 2113657"/>
              <a:gd name="connsiteY5" fmla="*/ 1056828 h 1056828"/>
              <a:gd name="connsiteX6" fmla="*/ 176142 w 2113657"/>
              <a:gd name="connsiteY6" fmla="*/ 1056828 h 1056828"/>
              <a:gd name="connsiteX7" fmla="*/ 0 w 2113657"/>
              <a:gd name="connsiteY7" fmla="*/ 880686 h 1056828"/>
              <a:gd name="connsiteX8" fmla="*/ 0 w 2113657"/>
              <a:gd name="connsiteY8" fmla="*/ 176142 h 1056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13657" h="1056828">
                <a:moveTo>
                  <a:pt x="0" y="176142"/>
                </a:moveTo>
                <a:cubicBezTo>
                  <a:pt x="0" y="78861"/>
                  <a:pt x="78861" y="0"/>
                  <a:pt x="176142" y="0"/>
                </a:cubicBezTo>
                <a:lnTo>
                  <a:pt x="1937515" y="0"/>
                </a:lnTo>
                <a:cubicBezTo>
                  <a:pt x="2034796" y="0"/>
                  <a:pt x="2113657" y="78861"/>
                  <a:pt x="2113657" y="176142"/>
                </a:cubicBezTo>
                <a:lnTo>
                  <a:pt x="2113657" y="880686"/>
                </a:lnTo>
                <a:cubicBezTo>
                  <a:pt x="2113657" y="977967"/>
                  <a:pt x="2034796" y="1056828"/>
                  <a:pt x="1937515" y="1056828"/>
                </a:cubicBezTo>
                <a:lnTo>
                  <a:pt x="176142" y="1056828"/>
                </a:lnTo>
                <a:cubicBezTo>
                  <a:pt x="78861" y="1056828"/>
                  <a:pt x="0" y="977967"/>
                  <a:pt x="0" y="880686"/>
                </a:cubicBezTo>
                <a:lnTo>
                  <a:pt x="0" y="176142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6">
              <a:hueOff val="0"/>
              <a:satOff val="0"/>
              <a:lumOff val="0"/>
              <a:alphaOff val="0"/>
            </a:schemeClr>
          </a:fillRef>
          <a:effectRef idx="3">
            <a:schemeClr val="accent6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0650" tIns="150650" rIns="150650" bIns="150650" numCol="1" spcCol="1270" anchor="ctr" anchorCtr="0">
            <a:noAutofit/>
          </a:bodyPr>
          <a:lstStyle/>
          <a:p>
            <a:pPr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600" b="1" dirty="0">
                <a:solidFill>
                  <a:prstClr val="white"/>
                </a:solidFill>
              </a:rPr>
              <a:t>Мед. </a:t>
            </a:r>
            <a:r>
              <a:rPr lang="ru-RU" sz="1600" b="1" dirty="0" err="1">
                <a:solidFill>
                  <a:prstClr val="white"/>
                </a:solidFill>
              </a:rPr>
              <a:t>форми</a:t>
            </a:r>
            <a:endParaRPr lang="en-US" sz="1600" b="1" dirty="0">
              <a:solidFill>
                <a:prstClr val="white"/>
              </a:solidFill>
            </a:endParaRPr>
          </a:p>
        </p:txBody>
      </p:sp>
      <p:sp>
        <p:nvSpPr>
          <p:cNvPr id="7" name="Полилиния 6"/>
          <p:cNvSpPr/>
          <p:nvPr/>
        </p:nvSpPr>
        <p:spPr>
          <a:xfrm>
            <a:off x="1042908" y="2977673"/>
            <a:ext cx="1467508" cy="452999"/>
          </a:xfrm>
          <a:custGeom>
            <a:avLst/>
            <a:gdLst>
              <a:gd name="connsiteX0" fmla="*/ 0 w 2113657"/>
              <a:gd name="connsiteY0" fmla="*/ 176142 h 1056828"/>
              <a:gd name="connsiteX1" fmla="*/ 176142 w 2113657"/>
              <a:gd name="connsiteY1" fmla="*/ 0 h 1056828"/>
              <a:gd name="connsiteX2" fmla="*/ 1937515 w 2113657"/>
              <a:gd name="connsiteY2" fmla="*/ 0 h 1056828"/>
              <a:gd name="connsiteX3" fmla="*/ 2113657 w 2113657"/>
              <a:gd name="connsiteY3" fmla="*/ 176142 h 1056828"/>
              <a:gd name="connsiteX4" fmla="*/ 2113657 w 2113657"/>
              <a:gd name="connsiteY4" fmla="*/ 880686 h 1056828"/>
              <a:gd name="connsiteX5" fmla="*/ 1937515 w 2113657"/>
              <a:gd name="connsiteY5" fmla="*/ 1056828 h 1056828"/>
              <a:gd name="connsiteX6" fmla="*/ 176142 w 2113657"/>
              <a:gd name="connsiteY6" fmla="*/ 1056828 h 1056828"/>
              <a:gd name="connsiteX7" fmla="*/ 0 w 2113657"/>
              <a:gd name="connsiteY7" fmla="*/ 880686 h 1056828"/>
              <a:gd name="connsiteX8" fmla="*/ 0 w 2113657"/>
              <a:gd name="connsiteY8" fmla="*/ 176142 h 1056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13657" h="1056828">
                <a:moveTo>
                  <a:pt x="0" y="176142"/>
                </a:moveTo>
                <a:cubicBezTo>
                  <a:pt x="0" y="78861"/>
                  <a:pt x="78861" y="0"/>
                  <a:pt x="176142" y="0"/>
                </a:cubicBezTo>
                <a:lnTo>
                  <a:pt x="1937515" y="0"/>
                </a:lnTo>
                <a:cubicBezTo>
                  <a:pt x="2034796" y="0"/>
                  <a:pt x="2113657" y="78861"/>
                  <a:pt x="2113657" y="176142"/>
                </a:cubicBezTo>
                <a:lnTo>
                  <a:pt x="2113657" y="880686"/>
                </a:lnTo>
                <a:cubicBezTo>
                  <a:pt x="2113657" y="977967"/>
                  <a:pt x="2034796" y="1056828"/>
                  <a:pt x="1937515" y="1056828"/>
                </a:cubicBezTo>
                <a:lnTo>
                  <a:pt x="176142" y="1056828"/>
                </a:lnTo>
                <a:cubicBezTo>
                  <a:pt x="78861" y="1056828"/>
                  <a:pt x="0" y="977967"/>
                  <a:pt x="0" y="880686"/>
                </a:cubicBezTo>
                <a:lnTo>
                  <a:pt x="0" y="176142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5">
              <a:hueOff val="0"/>
              <a:satOff val="0"/>
              <a:lumOff val="0"/>
              <a:alphaOff val="0"/>
            </a:schemeClr>
          </a:fillRef>
          <a:effectRef idx="3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0650" tIns="150650" rIns="150650" bIns="150650" numCol="1" spcCol="1270" anchor="ctr" anchorCtr="0">
            <a:noAutofit/>
          </a:bodyPr>
          <a:lstStyle/>
          <a:p>
            <a:pPr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600" b="1" dirty="0" err="1">
                <a:solidFill>
                  <a:prstClr val="white"/>
                </a:solidFill>
              </a:rPr>
              <a:t>Реєстратура</a:t>
            </a:r>
            <a:endParaRPr lang="en-US" sz="2000" b="1" dirty="0">
              <a:solidFill>
                <a:prstClr val="white"/>
              </a:solidFill>
            </a:endParaRPr>
          </a:p>
        </p:txBody>
      </p:sp>
      <p:sp>
        <p:nvSpPr>
          <p:cNvPr id="8" name="Полилиния 7"/>
          <p:cNvSpPr/>
          <p:nvPr/>
        </p:nvSpPr>
        <p:spPr>
          <a:xfrm>
            <a:off x="1979712" y="1103641"/>
            <a:ext cx="1512168" cy="453152"/>
          </a:xfrm>
          <a:custGeom>
            <a:avLst/>
            <a:gdLst>
              <a:gd name="connsiteX0" fmla="*/ 0 w 2113657"/>
              <a:gd name="connsiteY0" fmla="*/ 176142 h 1056828"/>
              <a:gd name="connsiteX1" fmla="*/ 176142 w 2113657"/>
              <a:gd name="connsiteY1" fmla="*/ 0 h 1056828"/>
              <a:gd name="connsiteX2" fmla="*/ 1937515 w 2113657"/>
              <a:gd name="connsiteY2" fmla="*/ 0 h 1056828"/>
              <a:gd name="connsiteX3" fmla="*/ 2113657 w 2113657"/>
              <a:gd name="connsiteY3" fmla="*/ 176142 h 1056828"/>
              <a:gd name="connsiteX4" fmla="*/ 2113657 w 2113657"/>
              <a:gd name="connsiteY4" fmla="*/ 880686 h 1056828"/>
              <a:gd name="connsiteX5" fmla="*/ 1937515 w 2113657"/>
              <a:gd name="connsiteY5" fmla="*/ 1056828 h 1056828"/>
              <a:gd name="connsiteX6" fmla="*/ 176142 w 2113657"/>
              <a:gd name="connsiteY6" fmla="*/ 1056828 h 1056828"/>
              <a:gd name="connsiteX7" fmla="*/ 0 w 2113657"/>
              <a:gd name="connsiteY7" fmla="*/ 880686 h 1056828"/>
              <a:gd name="connsiteX8" fmla="*/ 0 w 2113657"/>
              <a:gd name="connsiteY8" fmla="*/ 176142 h 1056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13657" h="1056828">
                <a:moveTo>
                  <a:pt x="0" y="176142"/>
                </a:moveTo>
                <a:cubicBezTo>
                  <a:pt x="0" y="78861"/>
                  <a:pt x="78861" y="0"/>
                  <a:pt x="176142" y="0"/>
                </a:cubicBezTo>
                <a:lnTo>
                  <a:pt x="1937515" y="0"/>
                </a:lnTo>
                <a:cubicBezTo>
                  <a:pt x="2034796" y="0"/>
                  <a:pt x="2113657" y="78861"/>
                  <a:pt x="2113657" y="176142"/>
                </a:cubicBezTo>
                <a:lnTo>
                  <a:pt x="2113657" y="880686"/>
                </a:lnTo>
                <a:cubicBezTo>
                  <a:pt x="2113657" y="977967"/>
                  <a:pt x="2034796" y="1056828"/>
                  <a:pt x="1937515" y="1056828"/>
                </a:cubicBezTo>
                <a:lnTo>
                  <a:pt x="176142" y="1056828"/>
                </a:lnTo>
                <a:cubicBezTo>
                  <a:pt x="78861" y="1056828"/>
                  <a:pt x="0" y="977967"/>
                  <a:pt x="0" y="880686"/>
                </a:cubicBezTo>
                <a:lnTo>
                  <a:pt x="0" y="176142"/>
                </a:lnTo>
                <a:close/>
              </a:path>
            </a:pathLst>
          </a:custGeom>
        </p:spPr>
        <p:style>
          <a:lnRef idx="0">
            <a:schemeClr val="accent1"/>
          </a:lnRef>
          <a:fillRef idx="1001">
            <a:schemeClr val="dk2"/>
          </a:fillRef>
          <a:effectRef idx="3">
            <a:schemeClr val="accent1"/>
          </a:effectRef>
          <a:fontRef idx="minor">
            <a:schemeClr val="lt1"/>
          </a:fontRef>
        </p:style>
        <p:txBody>
          <a:bodyPr spcFirstLastPara="0" vert="horz" wrap="square" lIns="150650" tIns="150650" rIns="150650" bIns="150650" numCol="1" spcCol="1270" anchor="ctr" anchorCtr="0">
            <a:noAutofit/>
          </a:bodyPr>
          <a:lstStyle/>
          <a:p>
            <a:pPr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600" b="1" dirty="0" err="1">
                <a:solidFill>
                  <a:prstClr val="white"/>
                </a:solidFill>
              </a:rPr>
              <a:t>Лабораторія</a:t>
            </a:r>
            <a:endParaRPr lang="en-US" sz="1600" b="1" dirty="0">
              <a:solidFill>
                <a:prstClr val="white"/>
              </a:solidFill>
            </a:endParaRPr>
          </a:p>
        </p:txBody>
      </p:sp>
      <p:sp>
        <p:nvSpPr>
          <p:cNvPr id="9" name="Полилиния 8"/>
          <p:cNvSpPr/>
          <p:nvPr/>
        </p:nvSpPr>
        <p:spPr>
          <a:xfrm>
            <a:off x="7584495" y="994981"/>
            <a:ext cx="1447283" cy="561812"/>
          </a:xfrm>
          <a:custGeom>
            <a:avLst/>
            <a:gdLst>
              <a:gd name="connsiteX0" fmla="*/ 0 w 2113657"/>
              <a:gd name="connsiteY0" fmla="*/ 176142 h 1056828"/>
              <a:gd name="connsiteX1" fmla="*/ 176142 w 2113657"/>
              <a:gd name="connsiteY1" fmla="*/ 0 h 1056828"/>
              <a:gd name="connsiteX2" fmla="*/ 1937515 w 2113657"/>
              <a:gd name="connsiteY2" fmla="*/ 0 h 1056828"/>
              <a:gd name="connsiteX3" fmla="*/ 2113657 w 2113657"/>
              <a:gd name="connsiteY3" fmla="*/ 176142 h 1056828"/>
              <a:gd name="connsiteX4" fmla="*/ 2113657 w 2113657"/>
              <a:gd name="connsiteY4" fmla="*/ 880686 h 1056828"/>
              <a:gd name="connsiteX5" fmla="*/ 1937515 w 2113657"/>
              <a:gd name="connsiteY5" fmla="*/ 1056828 h 1056828"/>
              <a:gd name="connsiteX6" fmla="*/ 176142 w 2113657"/>
              <a:gd name="connsiteY6" fmla="*/ 1056828 h 1056828"/>
              <a:gd name="connsiteX7" fmla="*/ 0 w 2113657"/>
              <a:gd name="connsiteY7" fmla="*/ 880686 h 1056828"/>
              <a:gd name="connsiteX8" fmla="*/ 0 w 2113657"/>
              <a:gd name="connsiteY8" fmla="*/ 176142 h 1056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13657" h="1056828">
                <a:moveTo>
                  <a:pt x="0" y="176142"/>
                </a:moveTo>
                <a:cubicBezTo>
                  <a:pt x="0" y="78861"/>
                  <a:pt x="78861" y="0"/>
                  <a:pt x="176142" y="0"/>
                </a:cubicBezTo>
                <a:lnTo>
                  <a:pt x="1937515" y="0"/>
                </a:lnTo>
                <a:cubicBezTo>
                  <a:pt x="2034796" y="0"/>
                  <a:pt x="2113657" y="78861"/>
                  <a:pt x="2113657" y="176142"/>
                </a:cubicBezTo>
                <a:lnTo>
                  <a:pt x="2113657" y="880686"/>
                </a:lnTo>
                <a:cubicBezTo>
                  <a:pt x="2113657" y="977967"/>
                  <a:pt x="2034796" y="1056828"/>
                  <a:pt x="1937515" y="1056828"/>
                </a:cubicBezTo>
                <a:lnTo>
                  <a:pt x="176142" y="1056828"/>
                </a:lnTo>
                <a:cubicBezTo>
                  <a:pt x="78861" y="1056828"/>
                  <a:pt x="0" y="977967"/>
                  <a:pt x="0" y="880686"/>
                </a:cubicBezTo>
                <a:lnTo>
                  <a:pt x="0" y="176142"/>
                </a:lnTo>
                <a:close/>
              </a:path>
            </a:pathLst>
          </a:custGeom>
        </p:spPr>
        <p:style>
          <a:lnRef idx="0">
            <a:schemeClr val="accent1"/>
          </a:lnRef>
          <a:fillRef idx="1001">
            <a:schemeClr val="dk2"/>
          </a:fillRef>
          <a:effectRef idx="3">
            <a:schemeClr val="accent1"/>
          </a:effectRef>
          <a:fontRef idx="minor">
            <a:schemeClr val="lt1"/>
          </a:fontRef>
        </p:style>
        <p:txBody>
          <a:bodyPr spcFirstLastPara="0" vert="horz" wrap="square" lIns="150650" tIns="150650" rIns="150650" bIns="150650" numCol="1" spcCol="1270" anchor="ctr" anchorCtr="0">
            <a:noAutofit/>
          </a:bodyPr>
          <a:lstStyle/>
          <a:p>
            <a:pPr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600" b="1" dirty="0" err="1">
                <a:solidFill>
                  <a:prstClr val="white"/>
                </a:solidFill>
              </a:rPr>
              <a:t>Звітність</a:t>
            </a:r>
            <a:endParaRPr lang="en-US" sz="1600" b="1" dirty="0">
              <a:solidFill>
                <a:prstClr val="white"/>
              </a:solidFill>
            </a:endParaRPr>
          </a:p>
        </p:txBody>
      </p:sp>
      <p:sp>
        <p:nvSpPr>
          <p:cNvPr id="10" name="Полилиния 9"/>
          <p:cNvSpPr/>
          <p:nvPr/>
        </p:nvSpPr>
        <p:spPr>
          <a:xfrm>
            <a:off x="2510416" y="4396256"/>
            <a:ext cx="1521671" cy="601406"/>
          </a:xfrm>
          <a:custGeom>
            <a:avLst/>
            <a:gdLst>
              <a:gd name="connsiteX0" fmla="*/ 0 w 2113657"/>
              <a:gd name="connsiteY0" fmla="*/ 176142 h 1056828"/>
              <a:gd name="connsiteX1" fmla="*/ 176142 w 2113657"/>
              <a:gd name="connsiteY1" fmla="*/ 0 h 1056828"/>
              <a:gd name="connsiteX2" fmla="*/ 1937515 w 2113657"/>
              <a:gd name="connsiteY2" fmla="*/ 0 h 1056828"/>
              <a:gd name="connsiteX3" fmla="*/ 2113657 w 2113657"/>
              <a:gd name="connsiteY3" fmla="*/ 176142 h 1056828"/>
              <a:gd name="connsiteX4" fmla="*/ 2113657 w 2113657"/>
              <a:gd name="connsiteY4" fmla="*/ 880686 h 1056828"/>
              <a:gd name="connsiteX5" fmla="*/ 1937515 w 2113657"/>
              <a:gd name="connsiteY5" fmla="*/ 1056828 h 1056828"/>
              <a:gd name="connsiteX6" fmla="*/ 176142 w 2113657"/>
              <a:gd name="connsiteY6" fmla="*/ 1056828 h 1056828"/>
              <a:gd name="connsiteX7" fmla="*/ 0 w 2113657"/>
              <a:gd name="connsiteY7" fmla="*/ 880686 h 1056828"/>
              <a:gd name="connsiteX8" fmla="*/ 0 w 2113657"/>
              <a:gd name="connsiteY8" fmla="*/ 176142 h 1056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13657" h="1056828">
                <a:moveTo>
                  <a:pt x="0" y="176142"/>
                </a:moveTo>
                <a:cubicBezTo>
                  <a:pt x="0" y="78861"/>
                  <a:pt x="78861" y="0"/>
                  <a:pt x="176142" y="0"/>
                </a:cubicBezTo>
                <a:lnTo>
                  <a:pt x="1937515" y="0"/>
                </a:lnTo>
                <a:cubicBezTo>
                  <a:pt x="2034796" y="0"/>
                  <a:pt x="2113657" y="78861"/>
                  <a:pt x="2113657" y="176142"/>
                </a:cubicBezTo>
                <a:lnTo>
                  <a:pt x="2113657" y="880686"/>
                </a:lnTo>
                <a:cubicBezTo>
                  <a:pt x="2113657" y="977967"/>
                  <a:pt x="2034796" y="1056828"/>
                  <a:pt x="1937515" y="1056828"/>
                </a:cubicBezTo>
                <a:lnTo>
                  <a:pt x="176142" y="1056828"/>
                </a:lnTo>
                <a:cubicBezTo>
                  <a:pt x="78861" y="1056828"/>
                  <a:pt x="0" y="977967"/>
                  <a:pt x="0" y="880686"/>
                </a:cubicBezTo>
                <a:lnTo>
                  <a:pt x="0" y="176142"/>
                </a:lnTo>
                <a:close/>
              </a:path>
            </a:pathLst>
          </a:cu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spcFirstLastPara="0" vert="horz" wrap="square" lIns="150650" tIns="150650" rIns="150650" bIns="150650" numCol="1" spcCol="1270" anchor="ctr" anchorCtr="0">
            <a:noAutofit/>
          </a:bodyPr>
          <a:lstStyle/>
          <a:p>
            <a:pPr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600" b="1" dirty="0">
                <a:solidFill>
                  <a:prstClr val="white"/>
                </a:solidFill>
              </a:rPr>
              <a:t>Мед. карта</a:t>
            </a:r>
            <a:endParaRPr lang="en-US" sz="1600" b="1" dirty="0">
              <a:solidFill>
                <a:prstClr val="white"/>
              </a:solidFill>
            </a:endParaRPr>
          </a:p>
        </p:txBody>
      </p:sp>
      <p:sp>
        <p:nvSpPr>
          <p:cNvPr id="13" name="Полилиния 12"/>
          <p:cNvSpPr/>
          <p:nvPr/>
        </p:nvSpPr>
        <p:spPr>
          <a:xfrm>
            <a:off x="4740235" y="6165304"/>
            <a:ext cx="1521671" cy="601406"/>
          </a:xfrm>
          <a:custGeom>
            <a:avLst/>
            <a:gdLst>
              <a:gd name="connsiteX0" fmla="*/ 0 w 2113657"/>
              <a:gd name="connsiteY0" fmla="*/ 176142 h 1056828"/>
              <a:gd name="connsiteX1" fmla="*/ 176142 w 2113657"/>
              <a:gd name="connsiteY1" fmla="*/ 0 h 1056828"/>
              <a:gd name="connsiteX2" fmla="*/ 1937515 w 2113657"/>
              <a:gd name="connsiteY2" fmla="*/ 0 h 1056828"/>
              <a:gd name="connsiteX3" fmla="*/ 2113657 w 2113657"/>
              <a:gd name="connsiteY3" fmla="*/ 176142 h 1056828"/>
              <a:gd name="connsiteX4" fmla="*/ 2113657 w 2113657"/>
              <a:gd name="connsiteY4" fmla="*/ 880686 h 1056828"/>
              <a:gd name="connsiteX5" fmla="*/ 1937515 w 2113657"/>
              <a:gd name="connsiteY5" fmla="*/ 1056828 h 1056828"/>
              <a:gd name="connsiteX6" fmla="*/ 176142 w 2113657"/>
              <a:gd name="connsiteY6" fmla="*/ 1056828 h 1056828"/>
              <a:gd name="connsiteX7" fmla="*/ 0 w 2113657"/>
              <a:gd name="connsiteY7" fmla="*/ 880686 h 1056828"/>
              <a:gd name="connsiteX8" fmla="*/ 0 w 2113657"/>
              <a:gd name="connsiteY8" fmla="*/ 176142 h 1056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13657" h="1056828">
                <a:moveTo>
                  <a:pt x="0" y="176142"/>
                </a:moveTo>
                <a:cubicBezTo>
                  <a:pt x="0" y="78861"/>
                  <a:pt x="78861" y="0"/>
                  <a:pt x="176142" y="0"/>
                </a:cubicBezTo>
                <a:lnTo>
                  <a:pt x="1937515" y="0"/>
                </a:lnTo>
                <a:cubicBezTo>
                  <a:pt x="2034796" y="0"/>
                  <a:pt x="2113657" y="78861"/>
                  <a:pt x="2113657" y="176142"/>
                </a:cubicBezTo>
                <a:lnTo>
                  <a:pt x="2113657" y="880686"/>
                </a:lnTo>
                <a:cubicBezTo>
                  <a:pt x="2113657" y="977967"/>
                  <a:pt x="2034796" y="1056828"/>
                  <a:pt x="1937515" y="1056828"/>
                </a:cubicBezTo>
                <a:lnTo>
                  <a:pt x="176142" y="1056828"/>
                </a:lnTo>
                <a:cubicBezTo>
                  <a:pt x="78861" y="1056828"/>
                  <a:pt x="0" y="977967"/>
                  <a:pt x="0" y="880686"/>
                </a:cubicBezTo>
                <a:lnTo>
                  <a:pt x="0" y="176142"/>
                </a:lnTo>
                <a:close/>
              </a:path>
            </a:pathLst>
          </a:cu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spcFirstLastPara="0" vert="horz" wrap="square" lIns="150650" tIns="150650" rIns="150650" bIns="150650" numCol="1" spcCol="1270" anchor="ctr" anchorCtr="0">
            <a:noAutofit/>
          </a:bodyPr>
          <a:lstStyle/>
          <a:p>
            <a:pPr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600" b="1" dirty="0">
                <a:solidFill>
                  <a:prstClr val="white"/>
                </a:solidFill>
              </a:rPr>
              <a:t>Мед. карта</a:t>
            </a:r>
            <a:endParaRPr lang="en-US" sz="1600" b="1" dirty="0">
              <a:solidFill>
                <a:prstClr val="white"/>
              </a:solidFill>
            </a:endParaRPr>
          </a:p>
        </p:txBody>
      </p:sp>
      <p:sp>
        <p:nvSpPr>
          <p:cNvPr id="14" name="Полилиния 13"/>
          <p:cNvSpPr/>
          <p:nvPr/>
        </p:nvSpPr>
        <p:spPr>
          <a:xfrm>
            <a:off x="6876256" y="2602658"/>
            <a:ext cx="1543708" cy="552009"/>
          </a:xfrm>
          <a:custGeom>
            <a:avLst/>
            <a:gdLst>
              <a:gd name="connsiteX0" fmla="*/ 0 w 2113657"/>
              <a:gd name="connsiteY0" fmla="*/ 176142 h 1056828"/>
              <a:gd name="connsiteX1" fmla="*/ 176142 w 2113657"/>
              <a:gd name="connsiteY1" fmla="*/ 0 h 1056828"/>
              <a:gd name="connsiteX2" fmla="*/ 1937515 w 2113657"/>
              <a:gd name="connsiteY2" fmla="*/ 0 h 1056828"/>
              <a:gd name="connsiteX3" fmla="*/ 2113657 w 2113657"/>
              <a:gd name="connsiteY3" fmla="*/ 176142 h 1056828"/>
              <a:gd name="connsiteX4" fmla="*/ 2113657 w 2113657"/>
              <a:gd name="connsiteY4" fmla="*/ 880686 h 1056828"/>
              <a:gd name="connsiteX5" fmla="*/ 1937515 w 2113657"/>
              <a:gd name="connsiteY5" fmla="*/ 1056828 h 1056828"/>
              <a:gd name="connsiteX6" fmla="*/ 176142 w 2113657"/>
              <a:gd name="connsiteY6" fmla="*/ 1056828 h 1056828"/>
              <a:gd name="connsiteX7" fmla="*/ 0 w 2113657"/>
              <a:gd name="connsiteY7" fmla="*/ 880686 h 1056828"/>
              <a:gd name="connsiteX8" fmla="*/ 0 w 2113657"/>
              <a:gd name="connsiteY8" fmla="*/ 176142 h 1056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13657" h="1056828">
                <a:moveTo>
                  <a:pt x="0" y="176142"/>
                </a:moveTo>
                <a:cubicBezTo>
                  <a:pt x="0" y="78861"/>
                  <a:pt x="78861" y="0"/>
                  <a:pt x="176142" y="0"/>
                </a:cubicBezTo>
                <a:lnTo>
                  <a:pt x="1937515" y="0"/>
                </a:lnTo>
                <a:cubicBezTo>
                  <a:pt x="2034796" y="0"/>
                  <a:pt x="2113657" y="78861"/>
                  <a:pt x="2113657" y="176142"/>
                </a:cubicBezTo>
                <a:lnTo>
                  <a:pt x="2113657" y="880686"/>
                </a:lnTo>
                <a:cubicBezTo>
                  <a:pt x="2113657" y="977967"/>
                  <a:pt x="2034796" y="1056828"/>
                  <a:pt x="1937515" y="1056828"/>
                </a:cubicBezTo>
                <a:lnTo>
                  <a:pt x="176142" y="1056828"/>
                </a:lnTo>
                <a:cubicBezTo>
                  <a:pt x="78861" y="1056828"/>
                  <a:pt x="0" y="977967"/>
                  <a:pt x="0" y="880686"/>
                </a:cubicBezTo>
                <a:lnTo>
                  <a:pt x="0" y="176142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6">
              <a:hueOff val="0"/>
              <a:satOff val="0"/>
              <a:lumOff val="0"/>
              <a:alphaOff val="0"/>
            </a:schemeClr>
          </a:fillRef>
          <a:effectRef idx="3">
            <a:schemeClr val="accent6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0650" tIns="150650" rIns="150650" bIns="150650" numCol="1" spcCol="1270" anchor="ctr" anchorCtr="0">
            <a:noAutofit/>
          </a:bodyPr>
          <a:lstStyle/>
          <a:p>
            <a:pPr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600" b="1" dirty="0">
                <a:solidFill>
                  <a:prstClr val="white"/>
                </a:solidFill>
              </a:rPr>
              <a:t>Мед. </a:t>
            </a:r>
            <a:r>
              <a:rPr lang="ru-RU" sz="1600" b="1" dirty="0" err="1">
                <a:solidFill>
                  <a:prstClr val="white"/>
                </a:solidFill>
              </a:rPr>
              <a:t>форми</a:t>
            </a:r>
            <a:endParaRPr lang="en-US" sz="1600" b="1" dirty="0">
              <a:solidFill>
                <a:prstClr val="white"/>
              </a:solidFill>
            </a:endParaRPr>
          </a:p>
        </p:txBody>
      </p:sp>
      <p:sp>
        <p:nvSpPr>
          <p:cNvPr id="15" name="Полилиния 14"/>
          <p:cNvSpPr/>
          <p:nvPr/>
        </p:nvSpPr>
        <p:spPr>
          <a:xfrm>
            <a:off x="5403724" y="1029514"/>
            <a:ext cx="1521671" cy="601406"/>
          </a:xfrm>
          <a:custGeom>
            <a:avLst/>
            <a:gdLst>
              <a:gd name="connsiteX0" fmla="*/ 0 w 2113657"/>
              <a:gd name="connsiteY0" fmla="*/ 176142 h 1056828"/>
              <a:gd name="connsiteX1" fmla="*/ 176142 w 2113657"/>
              <a:gd name="connsiteY1" fmla="*/ 0 h 1056828"/>
              <a:gd name="connsiteX2" fmla="*/ 1937515 w 2113657"/>
              <a:gd name="connsiteY2" fmla="*/ 0 h 1056828"/>
              <a:gd name="connsiteX3" fmla="*/ 2113657 w 2113657"/>
              <a:gd name="connsiteY3" fmla="*/ 176142 h 1056828"/>
              <a:gd name="connsiteX4" fmla="*/ 2113657 w 2113657"/>
              <a:gd name="connsiteY4" fmla="*/ 880686 h 1056828"/>
              <a:gd name="connsiteX5" fmla="*/ 1937515 w 2113657"/>
              <a:gd name="connsiteY5" fmla="*/ 1056828 h 1056828"/>
              <a:gd name="connsiteX6" fmla="*/ 176142 w 2113657"/>
              <a:gd name="connsiteY6" fmla="*/ 1056828 h 1056828"/>
              <a:gd name="connsiteX7" fmla="*/ 0 w 2113657"/>
              <a:gd name="connsiteY7" fmla="*/ 880686 h 1056828"/>
              <a:gd name="connsiteX8" fmla="*/ 0 w 2113657"/>
              <a:gd name="connsiteY8" fmla="*/ 176142 h 1056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13657" h="1056828">
                <a:moveTo>
                  <a:pt x="0" y="176142"/>
                </a:moveTo>
                <a:cubicBezTo>
                  <a:pt x="0" y="78861"/>
                  <a:pt x="78861" y="0"/>
                  <a:pt x="176142" y="0"/>
                </a:cubicBezTo>
                <a:lnTo>
                  <a:pt x="1937515" y="0"/>
                </a:lnTo>
                <a:cubicBezTo>
                  <a:pt x="2034796" y="0"/>
                  <a:pt x="2113657" y="78861"/>
                  <a:pt x="2113657" y="176142"/>
                </a:cubicBezTo>
                <a:lnTo>
                  <a:pt x="2113657" y="880686"/>
                </a:lnTo>
                <a:cubicBezTo>
                  <a:pt x="2113657" y="977967"/>
                  <a:pt x="2034796" y="1056828"/>
                  <a:pt x="1937515" y="1056828"/>
                </a:cubicBezTo>
                <a:lnTo>
                  <a:pt x="176142" y="1056828"/>
                </a:lnTo>
                <a:cubicBezTo>
                  <a:pt x="78861" y="1056828"/>
                  <a:pt x="0" y="977967"/>
                  <a:pt x="0" y="880686"/>
                </a:cubicBezTo>
                <a:lnTo>
                  <a:pt x="0" y="176142"/>
                </a:lnTo>
                <a:close/>
              </a:path>
            </a:pathLst>
          </a:cu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spcFirstLastPara="0" vert="horz" wrap="square" lIns="150650" tIns="150650" rIns="150650" bIns="150650" numCol="1" spcCol="1270" anchor="ctr" anchorCtr="0">
            <a:noAutofit/>
          </a:bodyPr>
          <a:lstStyle/>
          <a:p>
            <a:pPr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600" b="1" dirty="0">
                <a:solidFill>
                  <a:prstClr val="white"/>
                </a:solidFill>
              </a:rPr>
              <a:t>Мед. карта</a:t>
            </a:r>
            <a:endParaRPr lang="en-US" sz="1600" b="1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7045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3" grpId="0" animBg="1"/>
      <p:bldP spid="14" grpId="0" animBg="1"/>
      <p:bldP spid="1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2"/>
          <p:cNvSpPr>
            <a:spLocks noChangeArrowheads="1"/>
          </p:cNvSpPr>
          <p:nvPr/>
        </p:nvSpPr>
        <p:spPr bwMode="auto">
          <a:xfrm>
            <a:off x="-76200" y="59323"/>
            <a:ext cx="929640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AU" sz="1600" b="1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DRAFT </a:t>
            </a:r>
            <a:r>
              <a:rPr lang="uk-UA" sz="1600" b="1" dirty="0">
                <a:solidFill>
                  <a:schemeClr val="accent1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Маршрути прийому, госпіталізація і лікування пацієнта без госпіталізації</a:t>
            </a:r>
            <a:endParaRPr lang="ru-RU" altLang="en-US" sz="1600" b="1" dirty="0">
              <a:solidFill>
                <a:schemeClr val="accent1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86128956"/>
              </p:ext>
            </p:extLst>
          </p:nvPr>
        </p:nvGraphicFramePr>
        <p:xfrm>
          <a:off x="0" y="1219200"/>
          <a:ext cx="9096375" cy="4048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5" name="Visio" r:id="rId3" imgW="10105957" imgH="4495626" progId="Visio.Drawing.11">
                  <p:embed/>
                </p:oleObj>
              </mc:Choice>
              <mc:Fallback>
                <p:oleObj name="Visio" r:id="rId3" imgW="10105957" imgH="4495626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219200"/>
                        <a:ext cx="9096375" cy="4048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Полилиния 9"/>
          <p:cNvSpPr/>
          <p:nvPr/>
        </p:nvSpPr>
        <p:spPr>
          <a:xfrm>
            <a:off x="2843808" y="2878663"/>
            <a:ext cx="1543708" cy="552009"/>
          </a:xfrm>
          <a:custGeom>
            <a:avLst/>
            <a:gdLst>
              <a:gd name="connsiteX0" fmla="*/ 0 w 2113657"/>
              <a:gd name="connsiteY0" fmla="*/ 176142 h 1056828"/>
              <a:gd name="connsiteX1" fmla="*/ 176142 w 2113657"/>
              <a:gd name="connsiteY1" fmla="*/ 0 h 1056828"/>
              <a:gd name="connsiteX2" fmla="*/ 1937515 w 2113657"/>
              <a:gd name="connsiteY2" fmla="*/ 0 h 1056828"/>
              <a:gd name="connsiteX3" fmla="*/ 2113657 w 2113657"/>
              <a:gd name="connsiteY3" fmla="*/ 176142 h 1056828"/>
              <a:gd name="connsiteX4" fmla="*/ 2113657 w 2113657"/>
              <a:gd name="connsiteY4" fmla="*/ 880686 h 1056828"/>
              <a:gd name="connsiteX5" fmla="*/ 1937515 w 2113657"/>
              <a:gd name="connsiteY5" fmla="*/ 1056828 h 1056828"/>
              <a:gd name="connsiteX6" fmla="*/ 176142 w 2113657"/>
              <a:gd name="connsiteY6" fmla="*/ 1056828 h 1056828"/>
              <a:gd name="connsiteX7" fmla="*/ 0 w 2113657"/>
              <a:gd name="connsiteY7" fmla="*/ 880686 h 1056828"/>
              <a:gd name="connsiteX8" fmla="*/ 0 w 2113657"/>
              <a:gd name="connsiteY8" fmla="*/ 176142 h 1056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13657" h="1056828">
                <a:moveTo>
                  <a:pt x="0" y="176142"/>
                </a:moveTo>
                <a:cubicBezTo>
                  <a:pt x="0" y="78861"/>
                  <a:pt x="78861" y="0"/>
                  <a:pt x="176142" y="0"/>
                </a:cubicBezTo>
                <a:lnTo>
                  <a:pt x="1937515" y="0"/>
                </a:lnTo>
                <a:cubicBezTo>
                  <a:pt x="2034796" y="0"/>
                  <a:pt x="2113657" y="78861"/>
                  <a:pt x="2113657" y="176142"/>
                </a:cubicBezTo>
                <a:lnTo>
                  <a:pt x="2113657" y="880686"/>
                </a:lnTo>
                <a:cubicBezTo>
                  <a:pt x="2113657" y="977967"/>
                  <a:pt x="2034796" y="1056828"/>
                  <a:pt x="1937515" y="1056828"/>
                </a:cubicBezTo>
                <a:lnTo>
                  <a:pt x="176142" y="1056828"/>
                </a:lnTo>
                <a:cubicBezTo>
                  <a:pt x="78861" y="1056828"/>
                  <a:pt x="0" y="977967"/>
                  <a:pt x="0" y="880686"/>
                </a:cubicBezTo>
                <a:lnTo>
                  <a:pt x="0" y="176142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6">
              <a:hueOff val="0"/>
              <a:satOff val="0"/>
              <a:lumOff val="0"/>
              <a:alphaOff val="0"/>
            </a:schemeClr>
          </a:fillRef>
          <a:effectRef idx="3">
            <a:schemeClr val="accent6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0650" tIns="150650" rIns="150650" bIns="150650" numCol="1" spcCol="1270" anchor="ctr" anchorCtr="0">
            <a:noAutofit/>
          </a:bodyPr>
          <a:lstStyle/>
          <a:p>
            <a:pPr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600" b="1" dirty="0">
                <a:solidFill>
                  <a:prstClr val="white"/>
                </a:solidFill>
              </a:rPr>
              <a:t>Мед. </a:t>
            </a:r>
            <a:r>
              <a:rPr lang="ru-RU" sz="1600" b="1" dirty="0" err="1">
                <a:solidFill>
                  <a:prstClr val="white"/>
                </a:solidFill>
              </a:rPr>
              <a:t>форми</a:t>
            </a:r>
            <a:endParaRPr lang="en-US" sz="1600" b="1" dirty="0">
              <a:solidFill>
                <a:prstClr val="white"/>
              </a:solidFill>
            </a:endParaRPr>
          </a:p>
        </p:txBody>
      </p:sp>
      <p:sp>
        <p:nvSpPr>
          <p:cNvPr id="11" name="Полилиния 10"/>
          <p:cNvSpPr/>
          <p:nvPr/>
        </p:nvSpPr>
        <p:spPr>
          <a:xfrm>
            <a:off x="1042908" y="2977673"/>
            <a:ext cx="1467508" cy="452999"/>
          </a:xfrm>
          <a:custGeom>
            <a:avLst/>
            <a:gdLst>
              <a:gd name="connsiteX0" fmla="*/ 0 w 2113657"/>
              <a:gd name="connsiteY0" fmla="*/ 176142 h 1056828"/>
              <a:gd name="connsiteX1" fmla="*/ 176142 w 2113657"/>
              <a:gd name="connsiteY1" fmla="*/ 0 h 1056828"/>
              <a:gd name="connsiteX2" fmla="*/ 1937515 w 2113657"/>
              <a:gd name="connsiteY2" fmla="*/ 0 h 1056828"/>
              <a:gd name="connsiteX3" fmla="*/ 2113657 w 2113657"/>
              <a:gd name="connsiteY3" fmla="*/ 176142 h 1056828"/>
              <a:gd name="connsiteX4" fmla="*/ 2113657 w 2113657"/>
              <a:gd name="connsiteY4" fmla="*/ 880686 h 1056828"/>
              <a:gd name="connsiteX5" fmla="*/ 1937515 w 2113657"/>
              <a:gd name="connsiteY5" fmla="*/ 1056828 h 1056828"/>
              <a:gd name="connsiteX6" fmla="*/ 176142 w 2113657"/>
              <a:gd name="connsiteY6" fmla="*/ 1056828 h 1056828"/>
              <a:gd name="connsiteX7" fmla="*/ 0 w 2113657"/>
              <a:gd name="connsiteY7" fmla="*/ 880686 h 1056828"/>
              <a:gd name="connsiteX8" fmla="*/ 0 w 2113657"/>
              <a:gd name="connsiteY8" fmla="*/ 176142 h 1056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13657" h="1056828">
                <a:moveTo>
                  <a:pt x="0" y="176142"/>
                </a:moveTo>
                <a:cubicBezTo>
                  <a:pt x="0" y="78861"/>
                  <a:pt x="78861" y="0"/>
                  <a:pt x="176142" y="0"/>
                </a:cubicBezTo>
                <a:lnTo>
                  <a:pt x="1937515" y="0"/>
                </a:lnTo>
                <a:cubicBezTo>
                  <a:pt x="2034796" y="0"/>
                  <a:pt x="2113657" y="78861"/>
                  <a:pt x="2113657" y="176142"/>
                </a:cubicBezTo>
                <a:lnTo>
                  <a:pt x="2113657" y="880686"/>
                </a:lnTo>
                <a:cubicBezTo>
                  <a:pt x="2113657" y="977967"/>
                  <a:pt x="2034796" y="1056828"/>
                  <a:pt x="1937515" y="1056828"/>
                </a:cubicBezTo>
                <a:lnTo>
                  <a:pt x="176142" y="1056828"/>
                </a:lnTo>
                <a:cubicBezTo>
                  <a:pt x="78861" y="1056828"/>
                  <a:pt x="0" y="977967"/>
                  <a:pt x="0" y="880686"/>
                </a:cubicBezTo>
                <a:lnTo>
                  <a:pt x="0" y="176142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5">
              <a:hueOff val="0"/>
              <a:satOff val="0"/>
              <a:lumOff val="0"/>
              <a:alphaOff val="0"/>
            </a:schemeClr>
          </a:fillRef>
          <a:effectRef idx="3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0650" tIns="150650" rIns="150650" bIns="150650" numCol="1" spcCol="1270" anchor="ctr" anchorCtr="0">
            <a:noAutofit/>
          </a:bodyPr>
          <a:lstStyle/>
          <a:p>
            <a:pPr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600" b="1" dirty="0" err="1">
                <a:solidFill>
                  <a:prstClr val="white"/>
                </a:solidFill>
              </a:rPr>
              <a:t>Реєстратура</a:t>
            </a:r>
            <a:endParaRPr lang="en-US" sz="2000" b="1" dirty="0">
              <a:solidFill>
                <a:prstClr val="white"/>
              </a:solidFill>
            </a:endParaRPr>
          </a:p>
        </p:txBody>
      </p:sp>
      <p:sp>
        <p:nvSpPr>
          <p:cNvPr id="12" name="Полилиния 11"/>
          <p:cNvSpPr/>
          <p:nvPr/>
        </p:nvSpPr>
        <p:spPr>
          <a:xfrm>
            <a:off x="1979712" y="1103641"/>
            <a:ext cx="1512168" cy="453152"/>
          </a:xfrm>
          <a:custGeom>
            <a:avLst/>
            <a:gdLst>
              <a:gd name="connsiteX0" fmla="*/ 0 w 2113657"/>
              <a:gd name="connsiteY0" fmla="*/ 176142 h 1056828"/>
              <a:gd name="connsiteX1" fmla="*/ 176142 w 2113657"/>
              <a:gd name="connsiteY1" fmla="*/ 0 h 1056828"/>
              <a:gd name="connsiteX2" fmla="*/ 1937515 w 2113657"/>
              <a:gd name="connsiteY2" fmla="*/ 0 h 1056828"/>
              <a:gd name="connsiteX3" fmla="*/ 2113657 w 2113657"/>
              <a:gd name="connsiteY3" fmla="*/ 176142 h 1056828"/>
              <a:gd name="connsiteX4" fmla="*/ 2113657 w 2113657"/>
              <a:gd name="connsiteY4" fmla="*/ 880686 h 1056828"/>
              <a:gd name="connsiteX5" fmla="*/ 1937515 w 2113657"/>
              <a:gd name="connsiteY5" fmla="*/ 1056828 h 1056828"/>
              <a:gd name="connsiteX6" fmla="*/ 176142 w 2113657"/>
              <a:gd name="connsiteY6" fmla="*/ 1056828 h 1056828"/>
              <a:gd name="connsiteX7" fmla="*/ 0 w 2113657"/>
              <a:gd name="connsiteY7" fmla="*/ 880686 h 1056828"/>
              <a:gd name="connsiteX8" fmla="*/ 0 w 2113657"/>
              <a:gd name="connsiteY8" fmla="*/ 176142 h 1056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13657" h="1056828">
                <a:moveTo>
                  <a:pt x="0" y="176142"/>
                </a:moveTo>
                <a:cubicBezTo>
                  <a:pt x="0" y="78861"/>
                  <a:pt x="78861" y="0"/>
                  <a:pt x="176142" y="0"/>
                </a:cubicBezTo>
                <a:lnTo>
                  <a:pt x="1937515" y="0"/>
                </a:lnTo>
                <a:cubicBezTo>
                  <a:pt x="2034796" y="0"/>
                  <a:pt x="2113657" y="78861"/>
                  <a:pt x="2113657" y="176142"/>
                </a:cubicBezTo>
                <a:lnTo>
                  <a:pt x="2113657" y="880686"/>
                </a:lnTo>
                <a:cubicBezTo>
                  <a:pt x="2113657" y="977967"/>
                  <a:pt x="2034796" y="1056828"/>
                  <a:pt x="1937515" y="1056828"/>
                </a:cubicBezTo>
                <a:lnTo>
                  <a:pt x="176142" y="1056828"/>
                </a:lnTo>
                <a:cubicBezTo>
                  <a:pt x="78861" y="1056828"/>
                  <a:pt x="0" y="977967"/>
                  <a:pt x="0" y="880686"/>
                </a:cubicBezTo>
                <a:lnTo>
                  <a:pt x="0" y="176142"/>
                </a:lnTo>
                <a:close/>
              </a:path>
            </a:pathLst>
          </a:custGeom>
        </p:spPr>
        <p:style>
          <a:lnRef idx="0">
            <a:schemeClr val="accent1"/>
          </a:lnRef>
          <a:fillRef idx="1001">
            <a:schemeClr val="dk2"/>
          </a:fillRef>
          <a:effectRef idx="3">
            <a:schemeClr val="accent1"/>
          </a:effectRef>
          <a:fontRef idx="minor">
            <a:schemeClr val="lt1"/>
          </a:fontRef>
        </p:style>
        <p:txBody>
          <a:bodyPr spcFirstLastPara="0" vert="horz" wrap="square" lIns="150650" tIns="150650" rIns="150650" bIns="150650" numCol="1" spcCol="1270" anchor="ctr" anchorCtr="0">
            <a:noAutofit/>
          </a:bodyPr>
          <a:lstStyle/>
          <a:p>
            <a:pPr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600" b="1" dirty="0" err="1">
                <a:solidFill>
                  <a:prstClr val="white"/>
                </a:solidFill>
              </a:rPr>
              <a:t>Лабораторія</a:t>
            </a:r>
            <a:endParaRPr lang="en-US" sz="1600" b="1" dirty="0">
              <a:solidFill>
                <a:prstClr val="white"/>
              </a:solidFill>
            </a:endParaRPr>
          </a:p>
        </p:txBody>
      </p:sp>
      <p:sp>
        <p:nvSpPr>
          <p:cNvPr id="13" name="Полилиния 12"/>
          <p:cNvSpPr/>
          <p:nvPr/>
        </p:nvSpPr>
        <p:spPr>
          <a:xfrm>
            <a:off x="7584495" y="994981"/>
            <a:ext cx="1447283" cy="561812"/>
          </a:xfrm>
          <a:custGeom>
            <a:avLst/>
            <a:gdLst>
              <a:gd name="connsiteX0" fmla="*/ 0 w 2113657"/>
              <a:gd name="connsiteY0" fmla="*/ 176142 h 1056828"/>
              <a:gd name="connsiteX1" fmla="*/ 176142 w 2113657"/>
              <a:gd name="connsiteY1" fmla="*/ 0 h 1056828"/>
              <a:gd name="connsiteX2" fmla="*/ 1937515 w 2113657"/>
              <a:gd name="connsiteY2" fmla="*/ 0 h 1056828"/>
              <a:gd name="connsiteX3" fmla="*/ 2113657 w 2113657"/>
              <a:gd name="connsiteY3" fmla="*/ 176142 h 1056828"/>
              <a:gd name="connsiteX4" fmla="*/ 2113657 w 2113657"/>
              <a:gd name="connsiteY4" fmla="*/ 880686 h 1056828"/>
              <a:gd name="connsiteX5" fmla="*/ 1937515 w 2113657"/>
              <a:gd name="connsiteY5" fmla="*/ 1056828 h 1056828"/>
              <a:gd name="connsiteX6" fmla="*/ 176142 w 2113657"/>
              <a:gd name="connsiteY6" fmla="*/ 1056828 h 1056828"/>
              <a:gd name="connsiteX7" fmla="*/ 0 w 2113657"/>
              <a:gd name="connsiteY7" fmla="*/ 880686 h 1056828"/>
              <a:gd name="connsiteX8" fmla="*/ 0 w 2113657"/>
              <a:gd name="connsiteY8" fmla="*/ 176142 h 1056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13657" h="1056828">
                <a:moveTo>
                  <a:pt x="0" y="176142"/>
                </a:moveTo>
                <a:cubicBezTo>
                  <a:pt x="0" y="78861"/>
                  <a:pt x="78861" y="0"/>
                  <a:pt x="176142" y="0"/>
                </a:cubicBezTo>
                <a:lnTo>
                  <a:pt x="1937515" y="0"/>
                </a:lnTo>
                <a:cubicBezTo>
                  <a:pt x="2034796" y="0"/>
                  <a:pt x="2113657" y="78861"/>
                  <a:pt x="2113657" y="176142"/>
                </a:cubicBezTo>
                <a:lnTo>
                  <a:pt x="2113657" y="880686"/>
                </a:lnTo>
                <a:cubicBezTo>
                  <a:pt x="2113657" y="977967"/>
                  <a:pt x="2034796" y="1056828"/>
                  <a:pt x="1937515" y="1056828"/>
                </a:cubicBezTo>
                <a:lnTo>
                  <a:pt x="176142" y="1056828"/>
                </a:lnTo>
                <a:cubicBezTo>
                  <a:pt x="78861" y="1056828"/>
                  <a:pt x="0" y="977967"/>
                  <a:pt x="0" y="880686"/>
                </a:cubicBezTo>
                <a:lnTo>
                  <a:pt x="0" y="176142"/>
                </a:lnTo>
                <a:close/>
              </a:path>
            </a:pathLst>
          </a:custGeom>
        </p:spPr>
        <p:style>
          <a:lnRef idx="0">
            <a:schemeClr val="accent1"/>
          </a:lnRef>
          <a:fillRef idx="1001">
            <a:schemeClr val="dk2"/>
          </a:fillRef>
          <a:effectRef idx="3">
            <a:schemeClr val="accent1"/>
          </a:effectRef>
          <a:fontRef idx="minor">
            <a:schemeClr val="lt1"/>
          </a:fontRef>
        </p:style>
        <p:txBody>
          <a:bodyPr spcFirstLastPara="0" vert="horz" wrap="square" lIns="150650" tIns="150650" rIns="150650" bIns="150650" numCol="1" spcCol="1270" anchor="ctr" anchorCtr="0">
            <a:noAutofit/>
          </a:bodyPr>
          <a:lstStyle/>
          <a:p>
            <a:pPr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600" b="1" dirty="0" err="1">
                <a:solidFill>
                  <a:prstClr val="white"/>
                </a:solidFill>
              </a:rPr>
              <a:t>Звітність</a:t>
            </a:r>
            <a:endParaRPr lang="en-US" sz="1600" b="1" dirty="0">
              <a:solidFill>
                <a:prstClr val="white"/>
              </a:solidFill>
            </a:endParaRPr>
          </a:p>
        </p:txBody>
      </p:sp>
      <p:sp>
        <p:nvSpPr>
          <p:cNvPr id="14" name="Полилиния 13"/>
          <p:cNvSpPr/>
          <p:nvPr/>
        </p:nvSpPr>
        <p:spPr>
          <a:xfrm>
            <a:off x="2510416" y="4396256"/>
            <a:ext cx="1521671" cy="601406"/>
          </a:xfrm>
          <a:custGeom>
            <a:avLst/>
            <a:gdLst>
              <a:gd name="connsiteX0" fmla="*/ 0 w 2113657"/>
              <a:gd name="connsiteY0" fmla="*/ 176142 h 1056828"/>
              <a:gd name="connsiteX1" fmla="*/ 176142 w 2113657"/>
              <a:gd name="connsiteY1" fmla="*/ 0 h 1056828"/>
              <a:gd name="connsiteX2" fmla="*/ 1937515 w 2113657"/>
              <a:gd name="connsiteY2" fmla="*/ 0 h 1056828"/>
              <a:gd name="connsiteX3" fmla="*/ 2113657 w 2113657"/>
              <a:gd name="connsiteY3" fmla="*/ 176142 h 1056828"/>
              <a:gd name="connsiteX4" fmla="*/ 2113657 w 2113657"/>
              <a:gd name="connsiteY4" fmla="*/ 880686 h 1056828"/>
              <a:gd name="connsiteX5" fmla="*/ 1937515 w 2113657"/>
              <a:gd name="connsiteY5" fmla="*/ 1056828 h 1056828"/>
              <a:gd name="connsiteX6" fmla="*/ 176142 w 2113657"/>
              <a:gd name="connsiteY6" fmla="*/ 1056828 h 1056828"/>
              <a:gd name="connsiteX7" fmla="*/ 0 w 2113657"/>
              <a:gd name="connsiteY7" fmla="*/ 880686 h 1056828"/>
              <a:gd name="connsiteX8" fmla="*/ 0 w 2113657"/>
              <a:gd name="connsiteY8" fmla="*/ 176142 h 1056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13657" h="1056828">
                <a:moveTo>
                  <a:pt x="0" y="176142"/>
                </a:moveTo>
                <a:cubicBezTo>
                  <a:pt x="0" y="78861"/>
                  <a:pt x="78861" y="0"/>
                  <a:pt x="176142" y="0"/>
                </a:cubicBezTo>
                <a:lnTo>
                  <a:pt x="1937515" y="0"/>
                </a:lnTo>
                <a:cubicBezTo>
                  <a:pt x="2034796" y="0"/>
                  <a:pt x="2113657" y="78861"/>
                  <a:pt x="2113657" y="176142"/>
                </a:cubicBezTo>
                <a:lnTo>
                  <a:pt x="2113657" y="880686"/>
                </a:lnTo>
                <a:cubicBezTo>
                  <a:pt x="2113657" y="977967"/>
                  <a:pt x="2034796" y="1056828"/>
                  <a:pt x="1937515" y="1056828"/>
                </a:cubicBezTo>
                <a:lnTo>
                  <a:pt x="176142" y="1056828"/>
                </a:lnTo>
                <a:cubicBezTo>
                  <a:pt x="78861" y="1056828"/>
                  <a:pt x="0" y="977967"/>
                  <a:pt x="0" y="880686"/>
                </a:cubicBezTo>
                <a:lnTo>
                  <a:pt x="0" y="176142"/>
                </a:lnTo>
                <a:close/>
              </a:path>
            </a:pathLst>
          </a:cu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spcFirstLastPara="0" vert="horz" wrap="square" lIns="150650" tIns="150650" rIns="150650" bIns="150650" numCol="1" spcCol="1270" anchor="ctr" anchorCtr="0">
            <a:noAutofit/>
          </a:bodyPr>
          <a:lstStyle/>
          <a:p>
            <a:pPr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600" b="1" dirty="0">
                <a:solidFill>
                  <a:prstClr val="white"/>
                </a:solidFill>
              </a:rPr>
              <a:t>Мед. карта</a:t>
            </a:r>
            <a:endParaRPr lang="en-US" sz="1600" b="1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1764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10007</TotalTime>
  <Words>119</Words>
  <Application>Microsoft Office PowerPoint</Application>
  <PresentationFormat>On-screen Show (4:3)</PresentationFormat>
  <Paragraphs>42</Paragraphs>
  <Slides>4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Tahoma</vt:lpstr>
      <vt:lpstr>Office Theme</vt:lpstr>
      <vt:lpstr>1_Office Theme</vt:lpstr>
      <vt:lpstr>Тема Office</vt:lpstr>
      <vt:lpstr>Visio</vt:lpstr>
      <vt:lpstr>PowerPoint Presentation</vt:lpstr>
      <vt:lpstr>PowerPoint Presentation</vt:lpstr>
      <vt:lpstr>PowerPoint Presentation</vt:lpstr>
      <vt:lpstr>PowerPoint Presentation</vt:lpstr>
    </vt:vector>
  </TitlesOfParts>
  <Company>USAID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otiuser</dc:creator>
  <cp:lastModifiedBy>Yuliia Meleshkina</cp:lastModifiedBy>
  <cp:revision>651</cp:revision>
  <dcterms:created xsi:type="dcterms:W3CDTF">2016-10-13T17:39:23Z</dcterms:created>
  <dcterms:modified xsi:type="dcterms:W3CDTF">2018-08-14T10:14:02Z</dcterms:modified>
</cp:coreProperties>
</file>