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9" r:id="rId3"/>
    <p:sldId id="271" r:id="rId4"/>
    <p:sldId id="270" r:id="rId5"/>
    <p:sldId id="274" r:id="rId6"/>
    <p:sldId id="273" r:id="rId7"/>
    <p:sldId id="272" r:id="rId8"/>
    <p:sldId id="277" r:id="rId9"/>
    <p:sldId id="276" r:id="rId10"/>
    <p:sldId id="275" r:id="rId11"/>
    <p:sldId id="269" r:id="rId12"/>
    <p:sldId id="279" r:id="rId1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озділ за промовчанням" id="{E9FBECA7-2473-4134-AE61-9CCD57E036B3}">
          <p14:sldIdLst>
            <p14:sldId id="257"/>
            <p14:sldId id="259"/>
            <p14:sldId id="271"/>
            <p14:sldId id="270"/>
            <p14:sldId id="274"/>
            <p14:sldId id="273"/>
            <p14:sldId id="272"/>
            <p14:sldId id="277"/>
            <p14:sldId id="276"/>
            <p14:sldId id="275"/>
            <p14:sldId id="269"/>
            <p14:sldId id="279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 snapToGrid="0" showGuides="1">
      <p:cViewPr varScale="1">
        <p:scale>
          <a:sx n="81" d="100"/>
          <a:sy n="81" d="100"/>
        </p:scale>
        <p:origin x="96" y="7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2BF385B-23E0-4BD1-A45F-66DD01299B98}" type="doc">
      <dgm:prSet loTypeId="urn:microsoft.com/office/officeart/2005/8/layout/pyramid1" loCatId="pyramid" qsTypeId="urn:microsoft.com/office/officeart/2005/8/quickstyle/simple1" qsCatId="simple" csTypeId="urn:microsoft.com/office/officeart/2005/8/colors/accent1_2" csCatId="accent1" phldr="1"/>
      <dgm:spPr/>
    </dgm:pt>
    <dgm:pt modelId="{86AA8129-33D9-4079-B428-8AF7297919FF}">
      <dgm:prSet phldrT="[Текст]"/>
      <dgm:spPr/>
      <dgm:t>
        <a:bodyPr/>
        <a:lstStyle/>
        <a:p>
          <a:r>
            <a:rPr lang="uk-UA" b="1" dirty="0" smtClean="0"/>
            <a:t>заповіт</a:t>
          </a:r>
          <a:endParaRPr lang="ru-RU" b="1" dirty="0"/>
        </a:p>
      </dgm:t>
    </dgm:pt>
    <dgm:pt modelId="{AFBBA66B-2054-4543-A1AE-B162CB5DFCA0}" type="parTrans" cxnId="{AFB318AD-7CFB-4C8E-B274-17464FDB960D}">
      <dgm:prSet/>
      <dgm:spPr/>
      <dgm:t>
        <a:bodyPr/>
        <a:lstStyle/>
        <a:p>
          <a:endParaRPr lang="ru-RU"/>
        </a:p>
      </dgm:t>
    </dgm:pt>
    <dgm:pt modelId="{7A25A2D8-B0BC-4085-9D83-B77CA172B4B2}" type="sibTrans" cxnId="{AFB318AD-7CFB-4C8E-B274-17464FDB960D}">
      <dgm:prSet/>
      <dgm:spPr/>
      <dgm:t>
        <a:bodyPr/>
        <a:lstStyle/>
        <a:p>
          <a:endParaRPr lang="ru-RU"/>
        </a:p>
      </dgm:t>
    </dgm:pt>
    <dgm:pt modelId="{ADCDD33F-7750-4D9A-8B92-0F802D990619}">
      <dgm:prSet phldrT="[Текст]"/>
      <dgm:spPr/>
      <dgm:t>
        <a:bodyPr/>
        <a:lstStyle/>
        <a:p>
          <a:r>
            <a:rPr lang="uk-UA" b="1" dirty="0" smtClean="0"/>
            <a:t>Великі благодійні внески</a:t>
          </a:r>
          <a:endParaRPr lang="ru-RU" b="1" dirty="0"/>
        </a:p>
      </dgm:t>
    </dgm:pt>
    <dgm:pt modelId="{90F63567-A5F0-4370-908D-B5B2C89AAE7D}" type="parTrans" cxnId="{D83EC00D-209B-44D4-A135-B3F225D2C8F1}">
      <dgm:prSet/>
      <dgm:spPr/>
      <dgm:t>
        <a:bodyPr/>
        <a:lstStyle/>
        <a:p>
          <a:endParaRPr lang="ru-RU"/>
        </a:p>
      </dgm:t>
    </dgm:pt>
    <dgm:pt modelId="{164AD928-35F3-4D11-A8FF-2D047B625A2B}" type="sibTrans" cxnId="{D83EC00D-209B-44D4-A135-B3F225D2C8F1}">
      <dgm:prSet/>
      <dgm:spPr/>
      <dgm:t>
        <a:bodyPr/>
        <a:lstStyle/>
        <a:p>
          <a:endParaRPr lang="ru-RU"/>
        </a:p>
      </dgm:t>
    </dgm:pt>
    <dgm:pt modelId="{17D1F886-8369-486F-9363-BAFD1E6E4731}">
      <dgm:prSet phldrT="[Текст]"/>
      <dgm:spPr/>
      <dgm:t>
        <a:bodyPr/>
        <a:lstStyle/>
        <a:p>
          <a:r>
            <a:rPr lang="uk-UA" b="1" dirty="0" smtClean="0"/>
            <a:t>Регулярні благодійні внески</a:t>
          </a:r>
          <a:endParaRPr lang="ru-RU" b="1" dirty="0"/>
        </a:p>
      </dgm:t>
    </dgm:pt>
    <dgm:pt modelId="{46F4CE56-28E2-4B6E-9CA6-F3AC19E20701}" type="parTrans" cxnId="{715BE8E9-F3AB-4DDB-99F2-3ADF1D491DCE}">
      <dgm:prSet/>
      <dgm:spPr/>
      <dgm:t>
        <a:bodyPr/>
        <a:lstStyle/>
        <a:p>
          <a:endParaRPr lang="ru-RU"/>
        </a:p>
      </dgm:t>
    </dgm:pt>
    <dgm:pt modelId="{9955BA0A-581F-42D7-8E18-462FA5239485}" type="sibTrans" cxnId="{715BE8E9-F3AB-4DDB-99F2-3ADF1D491DCE}">
      <dgm:prSet/>
      <dgm:spPr/>
      <dgm:t>
        <a:bodyPr/>
        <a:lstStyle/>
        <a:p>
          <a:endParaRPr lang="ru-RU"/>
        </a:p>
      </dgm:t>
    </dgm:pt>
    <dgm:pt modelId="{02A63DCA-495A-4D44-8ECD-20F84C069131}">
      <dgm:prSet phldrT="[Текст]"/>
      <dgm:spPr/>
      <dgm:t>
        <a:bodyPr/>
        <a:lstStyle/>
        <a:p>
          <a:r>
            <a:rPr lang="uk-UA" b="1" dirty="0" smtClean="0"/>
            <a:t>Одноразові благодійні внески</a:t>
          </a:r>
          <a:endParaRPr lang="ru-RU" b="1" dirty="0"/>
        </a:p>
      </dgm:t>
    </dgm:pt>
    <dgm:pt modelId="{E6DFA9C2-91C2-4B37-BD95-D10D50218100}" type="parTrans" cxnId="{31FD9AA4-043A-42D8-928A-9F4C7B1B15C5}">
      <dgm:prSet/>
      <dgm:spPr/>
      <dgm:t>
        <a:bodyPr/>
        <a:lstStyle/>
        <a:p>
          <a:endParaRPr lang="ru-RU"/>
        </a:p>
      </dgm:t>
    </dgm:pt>
    <dgm:pt modelId="{8683AAC7-9C21-411C-AB08-996B6A79AA91}" type="sibTrans" cxnId="{31FD9AA4-043A-42D8-928A-9F4C7B1B15C5}">
      <dgm:prSet/>
      <dgm:spPr/>
      <dgm:t>
        <a:bodyPr/>
        <a:lstStyle/>
        <a:p>
          <a:endParaRPr lang="ru-RU"/>
        </a:p>
      </dgm:t>
    </dgm:pt>
    <dgm:pt modelId="{29A75036-A5CF-454E-B72C-501886ECC63C}">
      <dgm:prSet phldrT="[Текст]"/>
      <dgm:spPr/>
      <dgm:t>
        <a:bodyPr/>
        <a:lstStyle/>
        <a:p>
          <a:r>
            <a:rPr lang="uk-UA" b="1" dirty="0" smtClean="0"/>
            <a:t>Потенційні донори</a:t>
          </a:r>
          <a:endParaRPr lang="ru-RU" b="1" dirty="0"/>
        </a:p>
      </dgm:t>
    </dgm:pt>
    <dgm:pt modelId="{81F7E76A-8359-480C-8F7B-48F27D4104D1}" type="parTrans" cxnId="{AF0B61F5-91C9-49B4-BAFB-7D0BC6F22938}">
      <dgm:prSet/>
      <dgm:spPr/>
      <dgm:t>
        <a:bodyPr/>
        <a:lstStyle/>
        <a:p>
          <a:endParaRPr lang="ru-RU"/>
        </a:p>
      </dgm:t>
    </dgm:pt>
    <dgm:pt modelId="{2126B491-F4CE-4688-AB9E-8B89538F9814}" type="sibTrans" cxnId="{AF0B61F5-91C9-49B4-BAFB-7D0BC6F22938}">
      <dgm:prSet/>
      <dgm:spPr/>
      <dgm:t>
        <a:bodyPr/>
        <a:lstStyle/>
        <a:p>
          <a:endParaRPr lang="ru-RU"/>
        </a:p>
      </dgm:t>
    </dgm:pt>
    <dgm:pt modelId="{2F7399D1-B9D2-4866-816B-55C44461074E}" type="pres">
      <dgm:prSet presAssocID="{12BF385B-23E0-4BD1-A45F-66DD01299B98}" presName="Name0" presStyleCnt="0">
        <dgm:presLayoutVars>
          <dgm:dir/>
          <dgm:animLvl val="lvl"/>
          <dgm:resizeHandles val="exact"/>
        </dgm:presLayoutVars>
      </dgm:prSet>
      <dgm:spPr/>
    </dgm:pt>
    <dgm:pt modelId="{433B144F-1A80-4062-98CD-29DBEC454C41}" type="pres">
      <dgm:prSet presAssocID="{86AA8129-33D9-4079-B428-8AF7297919FF}" presName="Name8" presStyleCnt="0"/>
      <dgm:spPr/>
    </dgm:pt>
    <dgm:pt modelId="{2422CD3E-CFA9-470D-BF1B-1145067FEE82}" type="pres">
      <dgm:prSet presAssocID="{86AA8129-33D9-4079-B428-8AF7297919FF}" presName="level" presStyleLbl="node1" presStyleIdx="0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7D96C2D-B516-4DFD-94E6-325BDB0FBB21}" type="pres">
      <dgm:prSet presAssocID="{86AA8129-33D9-4079-B428-8AF7297919FF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E80998C-8F26-40CE-9094-A704803915C3}" type="pres">
      <dgm:prSet presAssocID="{ADCDD33F-7750-4D9A-8B92-0F802D990619}" presName="Name8" presStyleCnt="0"/>
      <dgm:spPr/>
    </dgm:pt>
    <dgm:pt modelId="{E7407E8C-6A59-4A9E-AA7D-35FDA71C0435}" type="pres">
      <dgm:prSet presAssocID="{ADCDD33F-7750-4D9A-8B92-0F802D990619}" presName="level" presStyleLbl="node1" presStyleIdx="1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B53DC08-97DD-466D-8FD3-45DDA7C456A5}" type="pres">
      <dgm:prSet presAssocID="{ADCDD33F-7750-4D9A-8B92-0F802D990619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DEEAA0C-43CA-4B04-A408-D0466866AE39}" type="pres">
      <dgm:prSet presAssocID="{17D1F886-8369-486F-9363-BAFD1E6E4731}" presName="Name8" presStyleCnt="0"/>
      <dgm:spPr/>
    </dgm:pt>
    <dgm:pt modelId="{8EF5A964-2F0E-48EB-80AA-FC0CE0CF50AA}" type="pres">
      <dgm:prSet presAssocID="{17D1F886-8369-486F-9363-BAFD1E6E4731}" presName="level" presStyleLbl="node1" presStyleIdx="2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6FF9F46-4E25-461B-8A7E-ACFB1480F21E}" type="pres">
      <dgm:prSet presAssocID="{17D1F886-8369-486F-9363-BAFD1E6E4731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DC17C1F-55DC-4166-92BB-9B2DF5C116DC}" type="pres">
      <dgm:prSet presAssocID="{02A63DCA-495A-4D44-8ECD-20F84C069131}" presName="Name8" presStyleCnt="0"/>
      <dgm:spPr/>
    </dgm:pt>
    <dgm:pt modelId="{E7429006-9B93-47FB-856E-B3689F59BB4E}" type="pres">
      <dgm:prSet presAssocID="{02A63DCA-495A-4D44-8ECD-20F84C069131}" presName="level" presStyleLbl="node1" presStyleIdx="3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DEF71A4-BD7A-44EC-BA11-8ECE30F81DE9}" type="pres">
      <dgm:prSet presAssocID="{02A63DCA-495A-4D44-8ECD-20F84C069131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A8DCF5A-7625-4137-8825-137E604B5978}" type="pres">
      <dgm:prSet presAssocID="{29A75036-A5CF-454E-B72C-501886ECC63C}" presName="Name8" presStyleCnt="0"/>
      <dgm:spPr/>
    </dgm:pt>
    <dgm:pt modelId="{9856444D-1F0D-4858-97EC-4EF4C105ADDE}" type="pres">
      <dgm:prSet presAssocID="{29A75036-A5CF-454E-B72C-501886ECC63C}" presName="level" presStyleLbl="node1" presStyleIdx="4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084262C-4BC6-4284-998A-AD07EA94997A}" type="pres">
      <dgm:prSet presAssocID="{29A75036-A5CF-454E-B72C-501886ECC63C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AFB318AD-7CFB-4C8E-B274-17464FDB960D}" srcId="{12BF385B-23E0-4BD1-A45F-66DD01299B98}" destId="{86AA8129-33D9-4079-B428-8AF7297919FF}" srcOrd="0" destOrd="0" parTransId="{AFBBA66B-2054-4543-A1AE-B162CB5DFCA0}" sibTransId="{7A25A2D8-B0BC-4085-9D83-B77CA172B4B2}"/>
    <dgm:cxn modelId="{C1762471-ACF2-4655-8A20-2312C7F697B7}" type="presOf" srcId="{02A63DCA-495A-4D44-8ECD-20F84C069131}" destId="{0DEF71A4-BD7A-44EC-BA11-8ECE30F81DE9}" srcOrd="1" destOrd="0" presId="urn:microsoft.com/office/officeart/2005/8/layout/pyramid1"/>
    <dgm:cxn modelId="{31FD9AA4-043A-42D8-928A-9F4C7B1B15C5}" srcId="{12BF385B-23E0-4BD1-A45F-66DD01299B98}" destId="{02A63DCA-495A-4D44-8ECD-20F84C069131}" srcOrd="3" destOrd="0" parTransId="{E6DFA9C2-91C2-4B37-BD95-D10D50218100}" sibTransId="{8683AAC7-9C21-411C-AB08-996B6A79AA91}"/>
    <dgm:cxn modelId="{715BE8E9-F3AB-4DDB-99F2-3ADF1D491DCE}" srcId="{12BF385B-23E0-4BD1-A45F-66DD01299B98}" destId="{17D1F886-8369-486F-9363-BAFD1E6E4731}" srcOrd="2" destOrd="0" parTransId="{46F4CE56-28E2-4B6E-9CA6-F3AC19E20701}" sibTransId="{9955BA0A-581F-42D7-8E18-462FA5239485}"/>
    <dgm:cxn modelId="{755B3961-4CE4-4DE6-ABF4-4DC2B838155F}" type="presOf" srcId="{12BF385B-23E0-4BD1-A45F-66DD01299B98}" destId="{2F7399D1-B9D2-4866-816B-55C44461074E}" srcOrd="0" destOrd="0" presId="urn:microsoft.com/office/officeart/2005/8/layout/pyramid1"/>
    <dgm:cxn modelId="{8A533A55-057D-4119-8FD8-810487C4CF0C}" type="presOf" srcId="{29A75036-A5CF-454E-B72C-501886ECC63C}" destId="{C084262C-4BC6-4284-998A-AD07EA94997A}" srcOrd="1" destOrd="0" presId="urn:microsoft.com/office/officeart/2005/8/layout/pyramid1"/>
    <dgm:cxn modelId="{DF23F9B7-302B-45E3-883F-B2B04521E535}" type="presOf" srcId="{02A63DCA-495A-4D44-8ECD-20F84C069131}" destId="{E7429006-9B93-47FB-856E-B3689F59BB4E}" srcOrd="0" destOrd="0" presId="urn:microsoft.com/office/officeart/2005/8/layout/pyramid1"/>
    <dgm:cxn modelId="{F0795727-7F3D-4C89-A055-98E575A9C5D8}" type="presOf" srcId="{ADCDD33F-7750-4D9A-8B92-0F802D990619}" destId="{CB53DC08-97DD-466D-8FD3-45DDA7C456A5}" srcOrd="1" destOrd="0" presId="urn:microsoft.com/office/officeart/2005/8/layout/pyramid1"/>
    <dgm:cxn modelId="{5F2A387A-2FD6-4C16-B5D1-B95EF85EC453}" type="presOf" srcId="{29A75036-A5CF-454E-B72C-501886ECC63C}" destId="{9856444D-1F0D-4858-97EC-4EF4C105ADDE}" srcOrd="0" destOrd="0" presId="urn:microsoft.com/office/officeart/2005/8/layout/pyramid1"/>
    <dgm:cxn modelId="{6443C52C-9A9F-4673-B855-39995AC6E681}" type="presOf" srcId="{86AA8129-33D9-4079-B428-8AF7297919FF}" destId="{87D96C2D-B516-4DFD-94E6-325BDB0FBB21}" srcOrd="1" destOrd="0" presId="urn:microsoft.com/office/officeart/2005/8/layout/pyramid1"/>
    <dgm:cxn modelId="{CCA0F9B4-2750-4BAA-85C6-EE9BC9E385A7}" type="presOf" srcId="{86AA8129-33D9-4079-B428-8AF7297919FF}" destId="{2422CD3E-CFA9-470D-BF1B-1145067FEE82}" srcOrd="0" destOrd="0" presId="urn:microsoft.com/office/officeart/2005/8/layout/pyramid1"/>
    <dgm:cxn modelId="{7949D435-5C03-4B98-9D1D-6D01D5E2503F}" type="presOf" srcId="{17D1F886-8369-486F-9363-BAFD1E6E4731}" destId="{56FF9F46-4E25-461B-8A7E-ACFB1480F21E}" srcOrd="1" destOrd="0" presId="urn:microsoft.com/office/officeart/2005/8/layout/pyramid1"/>
    <dgm:cxn modelId="{AF0B61F5-91C9-49B4-BAFB-7D0BC6F22938}" srcId="{12BF385B-23E0-4BD1-A45F-66DD01299B98}" destId="{29A75036-A5CF-454E-B72C-501886ECC63C}" srcOrd="4" destOrd="0" parTransId="{81F7E76A-8359-480C-8F7B-48F27D4104D1}" sibTransId="{2126B491-F4CE-4688-AB9E-8B89538F9814}"/>
    <dgm:cxn modelId="{93CE8B3E-A6C8-4EEB-882A-0EC3547A704A}" type="presOf" srcId="{ADCDD33F-7750-4D9A-8B92-0F802D990619}" destId="{E7407E8C-6A59-4A9E-AA7D-35FDA71C0435}" srcOrd="0" destOrd="0" presId="urn:microsoft.com/office/officeart/2005/8/layout/pyramid1"/>
    <dgm:cxn modelId="{D83EC00D-209B-44D4-A135-B3F225D2C8F1}" srcId="{12BF385B-23E0-4BD1-A45F-66DD01299B98}" destId="{ADCDD33F-7750-4D9A-8B92-0F802D990619}" srcOrd="1" destOrd="0" parTransId="{90F63567-A5F0-4370-908D-B5B2C89AAE7D}" sibTransId="{164AD928-35F3-4D11-A8FF-2D047B625A2B}"/>
    <dgm:cxn modelId="{5A472C88-9530-4CA9-8A17-1DD399615204}" type="presOf" srcId="{17D1F886-8369-486F-9363-BAFD1E6E4731}" destId="{8EF5A964-2F0E-48EB-80AA-FC0CE0CF50AA}" srcOrd="0" destOrd="0" presId="urn:microsoft.com/office/officeart/2005/8/layout/pyramid1"/>
    <dgm:cxn modelId="{593AF627-B39A-4B20-88FF-11642F80583B}" type="presParOf" srcId="{2F7399D1-B9D2-4866-816B-55C44461074E}" destId="{433B144F-1A80-4062-98CD-29DBEC454C41}" srcOrd="0" destOrd="0" presId="urn:microsoft.com/office/officeart/2005/8/layout/pyramid1"/>
    <dgm:cxn modelId="{76E7BB35-01E8-4283-8A60-3D140953D4B6}" type="presParOf" srcId="{433B144F-1A80-4062-98CD-29DBEC454C41}" destId="{2422CD3E-CFA9-470D-BF1B-1145067FEE82}" srcOrd="0" destOrd="0" presId="urn:microsoft.com/office/officeart/2005/8/layout/pyramid1"/>
    <dgm:cxn modelId="{01EBAFCD-61BE-478A-BF4A-5F6374CFC219}" type="presParOf" srcId="{433B144F-1A80-4062-98CD-29DBEC454C41}" destId="{87D96C2D-B516-4DFD-94E6-325BDB0FBB21}" srcOrd="1" destOrd="0" presId="urn:microsoft.com/office/officeart/2005/8/layout/pyramid1"/>
    <dgm:cxn modelId="{7A60B4F4-FDFA-423D-BEB5-F3889190FB91}" type="presParOf" srcId="{2F7399D1-B9D2-4866-816B-55C44461074E}" destId="{0E80998C-8F26-40CE-9094-A704803915C3}" srcOrd="1" destOrd="0" presId="urn:microsoft.com/office/officeart/2005/8/layout/pyramid1"/>
    <dgm:cxn modelId="{40C65FB8-163F-4860-8CC5-6881752FEB3F}" type="presParOf" srcId="{0E80998C-8F26-40CE-9094-A704803915C3}" destId="{E7407E8C-6A59-4A9E-AA7D-35FDA71C0435}" srcOrd="0" destOrd="0" presId="urn:microsoft.com/office/officeart/2005/8/layout/pyramid1"/>
    <dgm:cxn modelId="{B65AC060-B8C6-44AC-8CC0-B4D21486F3C7}" type="presParOf" srcId="{0E80998C-8F26-40CE-9094-A704803915C3}" destId="{CB53DC08-97DD-466D-8FD3-45DDA7C456A5}" srcOrd="1" destOrd="0" presId="urn:microsoft.com/office/officeart/2005/8/layout/pyramid1"/>
    <dgm:cxn modelId="{13F73D6A-58F0-4B3D-9271-88429FE2AFAE}" type="presParOf" srcId="{2F7399D1-B9D2-4866-816B-55C44461074E}" destId="{6DEEAA0C-43CA-4B04-A408-D0466866AE39}" srcOrd="2" destOrd="0" presId="urn:microsoft.com/office/officeart/2005/8/layout/pyramid1"/>
    <dgm:cxn modelId="{9C731D3A-D885-404D-B3A9-AA79A67F4698}" type="presParOf" srcId="{6DEEAA0C-43CA-4B04-A408-D0466866AE39}" destId="{8EF5A964-2F0E-48EB-80AA-FC0CE0CF50AA}" srcOrd="0" destOrd="0" presId="urn:microsoft.com/office/officeart/2005/8/layout/pyramid1"/>
    <dgm:cxn modelId="{B13252DF-CEFE-4BDF-932E-ABB71B4F20BD}" type="presParOf" srcId="{6DEEAA0C-43CA-4B04-A408-D0466866AE39}" destId="{56FF9F46-4E25-461B-8A7E-ACFB1480F21E}" srcOrd="1" destOrd="0" presId="urn:microsoft.com/office/officeart/2005/8/layout/pyramid1"/>
    <dgm:cxn modelId="{23EAAB7B-787F-4460-9365-519810EC6370}" type="presParOf" srcId="{2F7399D1-B9D2-4866-816B-55C44461074E}" destId="{FDC17C1F-55DC-4166-92BB-9B2DF5C116DC}" srcOrd="3" destOrd="0" presId="urn:microsoft.com/office/officeart/2005/8/layout/pyramid1"/>
    <dgm:cxn modelId="{2433DAEB-0EBB-4E87-AFED-EF2C89CE8B3F}" type="presParOf" srcId="{FDC17C1F-55DC-4166-92BB-9B2DF5C116DC}" destId="{E7429006-9B93-47FB-856E-B3689F59BB4E}" srcOrd="0" destOrd="0" presId="urn:microsoft.com/office/officeart/2005/8/layout/pyramid1"/>
    <dgm:cxn modelId="{48500C47-6915-4855-A586-A25737519E3A}" type="presParOf" srcId="{FDC17C1F-55DC-4166-92BB-9B2DF5C116DC}" destId="{0DEF71A4-BD7A-44EC-BA11-8ECE30F81DE9}" srcOrd="1" destOrd="0" presId="urn:microsoft.com/office/officeart/2005/8/layout/pyramid1"/>
    <dgm:cxn modelId="{AD196207-FEB0-4C97-A95E-2314430210A4}" type="presParOf" srcId="{2F7399D1-B9D2-4866-816B-55C44461074E}" destId="{7A8DCF5A-7625-4137-8825-137E604B5978}" srcOrd="4" destOrd="0" presId="urn:microsoft.com/office/officeart/2005/8/layout/pyramid1"/>
    <dgm:cxn modelId="{B6FC60FD-55BB-44FF-ABF8-7B5FBB281620}" type="presParOf" srcId="{7A8DCF5A-7625-4137-8825-137E604B5978}" destId="{9856444D-1F0D-4858-97EC-4EF4C105ADDE}" srcOrd="0" destOrd="0" presId="urn:microsoft.com/office/officeart/2005/8/layout/pyramid1"/>
    <dgm:cxn modelId="{E31FC917-53AE-42E1-BDA1-14B899DB7A64}" type="presParOf" srcId="{7A8DCF5A-7625-4137-8825-137E604B5978}" destId="{C084262C-4BC6-4284-998A-AD07EA94997A}" srcOrd="1" destOrd="0" presId="urn:microsoft.com/office/officeart/2005/8/layout/pyramid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422CD3E-CFA9-470D-BF1B-1145067FEE82}">
      <dsp:nvSpPr>
        <dsp:cNvPr id="0" name=""/>
        <dsp:cNvSpPr/>
      </dsp:nvSpPr>
      <dsp:spPr>
        <a:xfrm>
          <a:off x="2539116" y="0"/>
          <a:ext cx="1269558" cy="940904"/>
        </a:xfrm>
        <a:prstGeom prst="trapezoid">
          <a:avLst>
            <a:gd name="adj" fmla="val 67465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100" b="1" kern="1200" dirty="0" smtClean="0"/>
            <a:t>заповіт</a:t>
          </a:r>
          <a:endParaRPr lang="ru-RU" sz="2100" b="1" kern="1200" dirty="0"/>
        </a:p>
      </dsp:txBody>
      <dsp:txXfrm>
        <a:off x="2539116" y="0"/>
        <a:ext cx="1269558" cy="940904"/>
      </dsp:txXfrm>
    </dsp:sp>
    <dsp:sp modelId="{E7407E8C-6A59-4A9E-AA7D-35FDA71C0435}">
      <dsp:nvSpPr>
        <dsp:cNvPr id="0" name=""/>
        <dsp:cNvSpPr/>
      </dsp:nvSpPr>
      <dsp:spPr>
        <a:xfrm>
          <a:off x="1904337" y="940904"/>
          <a:ext cx="2539116" cy="940904"/>
        </a:xfrm>
        <a:prstGeom prst="trapezoid">
          <a:avLst>
            <a:gd name="adj" fmla="val 67465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100" b="1" kern="1200" dirty="0" smtClean="0"/>
            <a:t>Великі благодійні внески</a:t>
          </a:r>
          <a:endParaRPr lang="ru-RU" sz="2100" b="1" kern="1200" dirty="0"/>
        </a:p>
      </dsp:txBody>
      <dsp:txXfrm>
        <a:off x="2348682" y="940904"/>
        <a:ext cx="1650425" cy="940904"/>
      </dsp:txXfrm>
    </dsp:sp>
    <dsp:sp modelId="{8EF5A964-2F0E-48EB-80AA-FC0CE0CF50AA}">
      <dsp:nvSpPr>
        <dsp:cNvPr id="0" name=""/>
        <dsp:cNvSpPr/>
      </dsp:nvSpPr>
      <dsp:spPr>
        <a:xfrm>
          <a:off x="1269558" y="1881808"/>
          <a:ext cx="3808674" cy="940904"/>
        </a:xfrm>
        <a:prstGeom prst="trapezoid">
          <a:avLst>
            <a:gd name="adj" fmla="val 67465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100" b="1" kern="1200" dirty="0" smtClean="0"/>
            <a:t>Регулярні благодійні внески</a:t>
          </a:r>
          <a:endParaRPr lang="ru-RU" sz="2100" b="1" kern="1200" dirty="0"/>
        </a:p>
      </dsp:txBody>
      <dsp:txXfrm>
        <a:off x="1936076" y="1881808"/>
        <a:ext cx="2475638" cy="940904"/>
      </dsp:txXfrm>
    </dsp:sp>
    <dsp:sp modelId="{E7429006-9B93-47FB-856E-B3689F59BB4E}">
      <dsp:nvSpPr>
        <dsp:cNvPr id="0" name=""/>
        <dsp:cNvSpPr/>
      </dsp:nvSpPr>
      <dsp:spPr>
        <a:xfrm>
          <a:off x="634779" y="2822713"/>
          <a:ext cx="5078232" cy="940904"/>
        </a:xfrm>
        <a:prstGeom prst="trapezoid">
          <a:avLst>
            <a:gd name="adj" fmla="val 67465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100" b="1" kern="1200" dirty="0" smtClean="0"/>
            <a:t>Одноразові благодійні внески</a:t>
          </a:r>
          <a:endParaRPr lang="ru-RU" sz="2100" b="1" kern="1200" dirty="0"/>
        </a:p>
      </dsp:txBody>
      <dsp:txXfrm>
        <a:off x="1523469" y="2822713"/>
        <a:ext cx="3300851" cy="940904"/>
      </dsp:txXfrm>
    </dsp:sp>
    <dsp:sp modelId="{9856444D-1F0D-4858-97EC-4EF4C105ADDE}">
      <dsp:nvSpPr>
        <dsp:cNvPr id="0" name=""/>
        <dsp:cNvSpPr/>
      </dsp:nvSpPr>
      <dsp:spPr>
        <a:xfrm>
          <a:off x="0" y="3763617"/>
          <a:ext cx="6347791" cy="940904"/>
        </a:xfrm>
        <a:prstGeom prst="trapezoid">
          <a:avLst>
            <a:gd name="adj" fmla="val 67465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100" b="1" kern="1200" dirty="0" smtClean="0"/>
            <a:t>Потенційні донори</a:t>
          </a:r>
          <a:endParaRPr lang="ru-RU" sz="2100" b="1" kern="1200" dirty="0"/>
        </a:p>
      </dsp:txBody>
      <dsp:txXfrm>
        <a:off x="1110863" y="3763617"/>
        <a:ext cx="4126064" cy="94090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yramid1">
  <dgm:title val=""/>
  <dgm:desc val=""/>
  <dgm:catLst>
    <dgm:cat type="pyramid" pri="1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pyra">
          <dgm:param type="linDir" val="fromB"/>
          <dgm:param type="txDir" val="fromT"/>
          <dgm:param type="pyraAcctPos" val="aft"/>
          <dgm:param type="pyraAcctTxMar" val="step"/>
          <dgm:param type="pyraAcctBkgdNode" val="acctBkgd"/>
          <dgm:param type="pyraAcctTxNode" val="acctTx"/>
          <dgm:param type="pyraLvlNode" val="level"/>
        </dgm:alg>
      </dgm:if>
      <dgm:else name="Name3">
        <dgm:alg type="pyra">
          <dgm:param type="linDir" val="fromB"/>
          <dgm:param type="txDir" val="fromT"/>
          <dgm:param type="pyraAcctPos" val="bef"/>
          <dgm:param type="pyraAcctTxMar" val="step"/>
          <dgm:param type="pyraAcctBkgdNode" val="acctBkgd"/>
          <dgm:param type="pyraAcctTxNode" val="acctTx"/>
          <dgm:param type="pyraLvlNode" val="level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ptType="all node" func="maxDepth" op="gte" val="2">
        <dgm:constrLst>
          <dgm:constr type="primFontSz" for="des" forName="levelTx" op="equ"/>
          <dgm:constr type="secFontSz" for="des" forName="acctTx" op="equ"/>
          <dgm:constr type="pyraAcctRatio" val="0.32"/>
        </dgm:constrLst>
      </dgm:if>
      <dgm:else name="Name6">
        <dgm:constrLst>
          <dgm:constr type="primFontSz" for="des" forName="levelTx" op="equ"/>
          <dgm:constr type="secFontSz" for="des" forName="acctTx" op="equ"/>
          <dgm:constr type="pyraAcctRatio"/>
        </dgm:constrLst>
      </dgm:else>
    </dgm:choose>
    <dgm:ruleLst/>
    <dgm:forEach name="Name7" axis="ch" ptType="node">
      <dgm:layoutNode name="Name8">
        <dgm:alg type="composite">
          <dgm:param type="horzAlign" val="none"/>
        </dgm:alg>
        <dgm:shape xmlns:r="http://schemas.openxmlformats.org/officeDocument/2006/relationships" r:blip="">
          <dgm:adjLst/>
        </dgm:shape>
        <dgm:presOf/>
        <dgm:choose name="Name9">
          <dgm:if name="Name10" axis="self" ptType="node" func="pos" op="equ" val="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/>
              <dgm:constr type="h" for="ch" forName="levelTx" refType="h" refFor="ch" refForName="level"/>
            </dgm:constrLst>
          </dgm:if>
          <dgm:else name="Name1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 fact="0.65"/>
              <dgm:constr type="h" for="ch" forName="levelTx" refType="h" refFor="ch" refForName="level"/>
            </dgm:constrLst>
          </dgm:else>
        </dgm:choose>
        <dgm:ruleLst/>
        <dgm:choose name="Name12">
          <dgm:if name="Name13" axis="ch" ptType="node" func="cnt" op="gte" val="1">
            <dgm:layoutNode name="acctBkgd" styleLbl="alignAcc1">
              <dgm:alg type="sp"/>
              <dgm:shape xmlns:r="http://schemas.openxmlformats.org/officeDocument/2006/relationships" type="nonIsoscelesTrapezoid" r:blip="">
                <dgm:adjLst/>
              </dgm:shape>
              <dgm:presOf axis="des" ptType="node"/>
              <dgm:constrLst/>
              <dgm:ruleLst/>
            </dgm:layoutNode>
            <dgm:layoutNode name="acctTx" styleLbl="alignAcc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nonIsoscelesTrapezoid" r:blip="" hideGeom="1">
                <dgm:adjLst/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3"/>
                <dgm:constr type="bMarg" refType="secFontSz" fact="0.3"/>
                <dgm:constr type="lMarg" refType="secFontSz" fact="0.3"/>
                <dgm:constr type="rMarg" refType="secFontSz" fact="0.3"/>
              </dgm:constrLst>
              <dgm:ruleLst>
                <dgm:rule type="secFontSz" val="5" fact="NaN" max="NaN"/>
              </dgm:ruleLst>
            </dgm:layoutNode>
          </dgm:if>
          <dgm:else name="Name14"/>
        </dgm:choose>
        <dgm:layoutNode name="level">
          <dgm:varLst>
            <dgm:chMax val="1"/>
            <dgm:bulletEnabled val="1"/>
          </dgm:varLst>
          <dgm:alg type="sp"/>
          <dgm:shape xmlns:r="http://schemas.openxmlformats.org/officeDocument/2006/relationships" type="trapezoid" r:blip="">
            <dgm:adjLst/>
          </dgm:shape>
          <dgm:presOf axis="self"/>
          <dgm:constrLst>
            <dgm:constr type="h" val="500"/>
            <dgm:constr type="w" val="1"/>
          </dgm:constrLst>
          <dgm:ruleLst/>
        </dgm:layoutNode>
        <dgm:layoutNode name="levelTx" styleLbl="revTx">
          <dgm:varLst>
            <dgm:chMax val="1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F36E00-7FBF-40A4-B396-2FC215E4CD8E}" type="datetimeFigureOut">
              <a:rPr lang="ru-RU" smtClean="0"/>
              <a:t>27.02.2018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17039-766E-402F-ACD7-9AAFE3F5CC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0713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F36E00-7FBF-40A4-B396-2FC215E4CD8E}" type="datetimeFigureOut">
              <a:rPr lang="ru-RU" smtClean="0"/>
              <a:t>27.02.2018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17039-766E-402F-ACD7-9AAFE3F5CC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50783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F36E00-7FBF-40A4-B396-2FC215E4CD8E}" type="datetimeFigureOut">
              <a:rPr lang="ru-RU" smtClean="0"/>
              <a:t>27.02.2018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17039-766E-402F-ACD7-9AAFE3F5CC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69232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F36E00-7FBF-40A4-B396-2FC215E4CD8E}" type="datetimeFigureOut">
              <a:rPr lang="ru-RU" smtClean="0"/>
              <a:t>27.02.2018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17039-766E-402F-ACD7-9AAFE3F5CC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22456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F36E00-7FBF-40A4-B396-2FC215E4CD8E}" type="datetimeFigureOut">
              <a:rPr lang="ru-RU" smtClean="0"/>
              <a:t>27.02.2018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17039-766E-402F-ACD7-9AAFE3F5CC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36626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F36E00-7FBF-40A4-B396-2FC215E4CD8E}" type="datetimeFigureOut">
              <a:rPr lang="ru-RU" smtClean="0"/>
              <a:t>27.02.2018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17039-766E-402F-ACD7-9AAFE3F5CC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51445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F36E00-7FBF-40A4-B396-2FC215E4CD8E}" type="datetimeFigureOut">
              <a:rPr lang="ru-RU" smtClean="0"/>
              <a:t>27.02.2018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17039-766E-402F-ACD7-9AAFE3F5CC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02350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F36E00-7FBF-40A4-B396-2FC215E4CD8E}" type="datetimeFigureOut">
              <a:rPr lang="ru-RU" smtClean="0"/>
              <a:t>27.02.2018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17039-766E-402F-ACD7-9AAFE3F5CC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92571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F36E00-7FBF-40A4-B396-2FC215E4CD8E}" type="datetimeFigureOut">
              <a:rPr lang="ru-RU" smtClean="0"/>
              <a:t>27.02.2018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17039-766E-402F-ACD7-9AAFE3F5CC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12688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F36E00-7FBF-40A4-B396-2FC215E4CD8E}" type="datetimeFigureOut">
              <a:rPr lang="ru-RU" smtClean="0"/>
              <a:t>27.02.2018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17039-766E-402F-ACD7-9AAFE3F5CC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20185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F36E00-7FBF-40A4-B396-2FC215E4CD8E}" type="datetimeFigureOut">
              <a:rPr lang="ru-RU" smtClean="0"/>
              <a:t>27.02.2018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17039-766E-402F-ACD7-9AAFE3F5CC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38147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2000" b="-7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F36E00-7FBF-40A4-B396-2FC215E4CD8E}" type="datetimeFigureOut">
              <a:rPr lang="ru-RU" smtClean="0"/>
              <a:t>27.02.2018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917039-766E-402F-ACD7-9AAFE3F5CC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3715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emf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57200" y="1792923"/>
            <a:ext cx="9144000" cy="2387600"/>
          </a:xfrm>
        </p:spPr>
        <p:txBody>
          <a:bodyPr>
            <a:normAutofit fontScale="90000"/>
          </a:bodyPr>
          <a:lstStyle/>
          <a:p>
            <a:r>
              <a:rPr lang="uk-UA" dirty="0" smtClean="0"/>
              <a:t>Фінансова стабільність інститутів громадянського суспільства</a:t>
            </a:r>
            <a:endParaRPr lang="uk-UA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57200" y="4607878"/>
            <a:ext cx="3855720" cy="1655762"/>
          </a:xfrm>
        </p:spPr>
        <p:txBody>
          <a:bodyPr/>
          <a:lstStyle/>
          <a:p>
            <a:r>
              <a:rPr lang="uk-UA" dirty="0" smtClean="0"/>
              <a:t>Доповідач</a:t>
            </a:r>
            <a:endParaRPr lang="ru-RU" dirty="0" smtClean="0"/>
          </a:p>
          <a:p>
            <a:r>
              <a:rPr lang="ru-RU" dirty="0" smtClean="0"/>
              <a:t>Сидоренко </a:t>
            </a:r>
            <a:r>
              <a:rPr lang="ru-RU" dirty="0" err="1" smtClean="0"/>
              <a:t>Дар’я</a:t>
            </a:r>
            <a:endParaRPr lang="uk-UA" dirty="0"/>
          </a:p>
        </p:txBody>
      </p:sp>
      <p:pic>
        <p:nvPicPr>
          <p:cNvPr id="4" name="Рисунок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9361" y="4594223"/>
            <a:ext cx="297841" cy="4568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6"/>
          <p:cNvSpPr>
            <a:spLocks noChangeArrowheads="1"/>
          </p:cNvSpPr>
          <p:nvPr/>
        </p:nvSpPr>
        <p:spPr bwMode="auto">
          <a:xfrm>
            <a:off x="5242555" y="4591832"/>
            <a:ext cx="186623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uk-UA" sz="2400" dirty="0">
                <a:solidFill>
                  <a:srgbClr val="5C5B60"/>
                </a:solidFill>
              </a:rPr>
              <a:t>м</a:t>
            </a:r>
            <a:r>
              <a:rPr lang="uk-UA" sz="2400" dirty="0" smtClean="0">
                <a:solidFill>
                  <a:srgbClr val="5C5B60"/>
                </a:solidFill>
              </a:rPr>
              <a:t>. Київ</a:t>
            </a:r>
            <a:endParaRPr lang="ru-RU" sz="2400" dirty="0">
              <a:solidFill>
                <a:srgbClr val="5C5B60"/>
              </a:solidFill>
            </a:endParaRPr>
          </a:p>
        </p:txBody>
      </p:sp>
      <p:pic>
        <p:nvPicPr>
          <p:cNvPr id="6" name="Рисунок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4894" y="5115708"/>
            <a:ext cx="301466" cy="3276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Прямоугольник 6"/>
          <p:cNvSpPr>
            <a:spLocks noChangeArrowheads="1"/>
          </p:cNvSpPr>
          <p:nvPr/>
        </p:nvSpPr>
        <p:spPr bwMode="auto">
          <a:xfrm>
            <a:off x="5217712" y="5035233"/>
            <a:ext cx="288996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ru-RU" sz="2400" dirty="0" smtClean="0">
                <a:solidFill>
                  <a:srgbClr val="5C5B60"/>
                </a:solidFill>
              </a:rPr>
              <a:t>28 лютого</a:t>
            </a:r>
            <a:r>
              <a:rPr lang="uk-UA" sz="2400" dirty="0" smtClean="0">
                <a:solidFill>
                  <a:srgbClr val="5C5B60"/>
                </a:solidFill>
              </a:rPr>
              <a:t> 2018 р.</a:t>
            </a:r>
            <a:endParaRPr lang="ru-RU" sz="2400" dirty="0">
              <a:solidFill>
                <a:srgbClr val="5C5B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7797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83096" y="1729719"/>
            <a:ext cx="11264347" cy="634999"/>
          </a:xfrm>
        </p:spPr>
        <p:txBody>
          <a:bodyPr>
            <a:normAutofit fontScale="90000"/>
          </a:bodyPr>
          <a:lstStyle/>
          <a:p>
            <a:r>
              <a:rPr lang="uk-UA" b="1" dirty="0" smtClean="0"/>
              <a:t>Загальна концепція</a:t>
            </a:r>
            <a:endParaRPr lang="ru-RU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265715" y="3120162"/>
            <a:ext cx="8828357" cy="3004338"/>
          </a:xfrm>
        </p:spPr>
        <p:txBody>
          <a:bodyPr numCol="1">
            <a:normAutofit fontScale="85000" lnSpcReduction="10000"/>
          </a:bodyPr>
          <a:lstStyle/>
          <a:p>
            <a:pPr marL="342900" indent="-342900" algn="just">
              <a:buFontTx/>
              <a:buChar char="-"/>
            </a:pPr>
            <a:r>
              <a:rPr lang="uk-UA" dirty="0" smtClean="0"/>
              <a:t>Для </a:t>
            </a:r>
            <a:r>
              <a:rPr lang="uk-UA" dirty="0"/>
              <a:t>фінансової стійкості бажано мати не менше шести джерел доходу з яких </a:t>
            </a:r>
            <a:r>
              <a:rPr lang="uk-UA" dirty="0" smtClean="0"/>
              <a:t>отримувати </a:t>
            </a:r>
            <a:r>
              <a:rPr lang="uk-UA" dirty="0"/>
              <a:t>не менше 10 % від всього </a:t>
            </a:r>
            <a:r>
              <a:rPr lang="uk-UA" dirty="0" smtClean="0"/>
              <a:t>доходу </a:t>
            </a:r>
            <a:r>
              <a:rPr lang="uk-UA" dirty="0" smtClean="0"/>
              <a:t>з </a:t>
            </a:r>
            <a:r>
              <a:rPr lang="uk-UA" dirty="0" smtClean="0"/>
              <a:t>кожного </a:t>
            </a:r>
            <a:r>
              <a:rPr lang="uk-UA" dirty="0" smtClean="0"/>
              <a:t>джерела </a:t>
            </a:r>
            <a:r>
              <a:rPr lang="uk-UA" dirty="0" smtClean="0"/>
              <a:t>- 1;</a:t>
            </a:r>
          </a:p>
          <a:p>
            <a:pPr marL="342900" indent="-342900" algn="just">
              <a:buFontTx/>
              <a:buChar char="-"/>
            </a:pPr>
            <a:endParaRPr lang="uk-UA" dirty="0"/>
          </a:p>
          <a:p>
            <a:pPr marL="342900" indent="-342900" algn="just">
              <a:buFontTx/>
              <a:buChar char="-"/>
            </a:pPr>
            <a:r>
              <a:rPr lang="uk-UA" dirty="0" smtClean="0"/>
              <a:t>Повинна </a:t>
            </a:r>
            <a:r>
              <a:rPr lang="uk-UA" dirty="0"/>
              <a:t>бути розроблена стратегія розвитку на короткий та довгий </a:t>
            </a:r>
            <a:r>
              <a:rPr lang="uk-UA" dirty="0" smtClean="0"/>
              <a:t>період.</a:t>
            </a:r>
            <a:endParaRPr lang="ru-RU" dirty="0"/>
          </a:p>
          <a:p>
            <a:pPr algn="just"/>
            <a:endParaRPr lang="uk-UA" dirty="0"/>
          </a:p>
          <a:p>
            <a:pPr algn="just"/>
            <a:endParaRPr lang="uk-UA" dirty="0" smtClean="0"/>
          </a:p>
          <a:p>
            <a:pPr algn="just"/>
            <a:endParaRPr lang="uk-UA" sz="1200" dirty="0" smtClean="0">
              <a:latin typeface="+mj-lt"/>
            </a:endParaRPr>
          </a:p>
          <a:p>
            <a:pPr algn="just"/>
            <a:r>
              <a:rPr lang="uk-UA" sz="1400" dirty="0" smtClean="0">
                <a:latin typeface="+mj-lt"/>
              </a:rPr>
              <a:t>1: Джерело</a:t>
            </a:r>
            <a:r>
              <a:rPr lang="uk-UA" sz="1400" dirty="0">
                <a:latin typeface="+mj-lt"/>
              </a:rPr>
              <a:t>: </a:t>
            </a:r>
            <a:r>
              <a:rPr lang="en-US" sz="1400" dirty="0">
                <a:latin typeface="+mj-lt"/>
              </a:rPr>
              <a:t>International Practices on Funding Civil Society Organizations. Research. OSCE PCU Project, </a:t>
            </a:r>
            <a:r>
              <a:rPr lang="en-US" sz="1400" dirty="0" err="1">
                <a:latin typeface="+mj-lt"/>
              </a:rPr>
              <a:t>Balazc</a:t>
            </a:r>
            <a:r>
              <a:rPr lang="en-US" sz="1400" dirty="0">
                <a:latin typeface="+mj-lt"/>
              </a:rPr>
              <a:t> </a:t>
            </a:r>
            <a:r>
              <a:rPr lang="en-US" sz="1400" dirty="0" err="1">
                <a:latin typeface="+mj-lt"/>
              </a:rPr>
              <a:t>Sator</a:t>
            </a:r>
            <a:r>
              <a:rPr lang="en-US" sz="1400" dirty="0">
                <a:latin typeface="+mj-lt"/>
              </a:rPr>
              <a:t>. December 2010. Kyiv, </a:t>
            </a:r>
            <a:r>
              <a:rPr lang="en-US" sz="1400" dirty="0" smtClean="0">
                <a:latin typeface="+mj-lt"/>
              </a:rPr>
              <a:t>Ukraine</a:t>
            </a:r>
            <a:endParaRPr lang="ru-RU" sz="1400" dirty="0">
              <a:latin typeface="+mj-lt"/>
            </a:endParaRPr>
          </a:p>
        </p:txBody>
      </p:sp>
      <p:sp>
        <p:nvSpPr>
          <p:cNvPr id="4" name="Подзаголовок 2"/>
          <p:cNvSpPr txBox="1">
            <a:spLocks/>
          </p:cNvSpPr>
          <p:nvPr/>
        </p:nvSpPr>
        <p:spPr>
          <a:xfrm>
            <a:off x="1076221" y="2261061"/>
            <a:ext cx="10088326" cy="648393"/>
          </a:xfrm>
          <a:prstGeom prst="rect">
            <a:avLst/>
          </a:prstGeom>
        </p:spPr>
        <p:txBody>
          <a:bodyPr vert="horz" lIns="91440" tIns="45720" rIns="91440" bIns="45720" numCol="2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endParaRPr lang="en-US" dirty="0" smtClean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253" y="2772856"/>
            <a:ext cx="2619741" cy="25625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29540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83096" y="1729719"/>
            <a:ext cx="11264347" cy="634999"/>
          </a:xfrm>
        </p:spPr>
        <p:txBody>
          <a:bodyPr>
            <a:normAutofit fontScale="90000"/>
          </a:bodyPr>
          <a:lstStyle/>
          <a:p>
            <a:r>
              <a:rPr lang="uk-UA" b="1" dirty="0" smtClean="0"/>
              <a:t>Отримання коштів</a:t>
            </a:r>
            <a:endParaRPr lang="ru-RU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83096" y="2585257"/>
            <a:ext cx="11237843" cy="3859877"/>
          </a:xfrm>
        </p:spPr>
        <p:txBody>
          <a:bodyPr numCol="1">
            <a:normAutofit/>
          </a:bodyPr>
          <a:lstStyle/>
          <a:p>
            <a:pPr marL="342900" indent="-342900" algn="just">
              <a:buFontTx/>
              <a:buChar char="-"/>
            </a:pPr>
            <a:r>
              <a:rPr lang="uk-UA" u="sng" dirty="0" smtClean="0"/>
              <a:t>іноземні країни</a:t>
            </a:r>
            <a:endParaRPr lang="ru-RU" u="sng" dirty="0"/>
          </a:p>
          <a:p>
            <a:pPr algn="just"/>
            <a:r>
              <a:rPr lang="uk-UA" dirty="0" smtClean="0"/>
              <a:t>від </a:t>
            </a:r>
            <a:r>
              <a:rPr lang="uk-UA" dirty="0"/>
              <a:t>юридичних осіб приватного та публічного права, фізичних осіб у </a:t>
            </a:r>
            <a:r>
              <a:rPr lang="uk-UA" dirty="0" smtClean="0"/>
              <a:t>формі </a:t>
            </a:r>
            <a:r>
              <a:rPr lang="uk-UA" dirty="0"/>
              <a:t>міжнародної технічної допомоги, благодійних внесків, гуманітарної допомоги </a:t>
            </a:r>
            <a:r>
              <a:rPr lang="uk-UA" dirty="0" smtClean="0"/>
              <a:t>інше.</a:t>
            </a:r>
            <a:endParaRPr lang="ru-RU" dirty="0"/>
          </a:p>
          <a:p>
            <a:pPr algn="just"/>
            <a:endParaRPr lang="ru-RU" u="sng" dirty="0"/>
          </a:p>
          <a:p>
            <a:pPr marL="342900" indent="-342900" algn="just">
              <a:buFontTx/>
              <a:buChar char="-"/>
            </a:pPr>
            <a:r>
              <a:rPr lang="uk-UA" u="sng" dirty="0" smtClean="0"/>
              <a:t>територія України</a:t>
            </a:r>
          </a:p>
          <a:p>
            <a:pPr algn="just"/>
            <a:r>
              <a:rPr lang="uk-UA" dirty="0" smtClean="0"/>
              <a:t>від державних органів та органів місцевого </a:t>
            </a:r>
            <a:endParaRPr lang="en-US" dirty="0" smtClean="0"/>
          </a:p>
          <a:p>
            <a:pPr algn="just"/>
            <a:r>
              <a:rPr lang="uk-UA" dirty="0" smtClean="0"/>
              <a:t>самоврядування</a:t>
            </a:r>
            <a:r>
              <a:rPr lang="uk-UA" dirty="0" smtClean="0"/>
              <a:t>, приватних осіб та власна діяльність</a:t>
            </a:r>
          </a:p>
          <a:p>
            <a:pPr algn="just"/>
            <a:endParaRPr lang="ru-RU" dirty="0"/>
          </a:p>
        </p:txBody>
      </p:sp>
      <p:sp>
        <p:nvSpPr>
          <p:cNvPr id="4" name="Подзаголовок 2"/>
          <p:cNvSpPr txBox="1">
            <a:spLocks/>
          </p:cNvSpPr>
          <p:nvPr/>
        </p:nvSpPr>
        <p:spPr>
          <a:xfrm>
            <a:off x="1076221" y="2261061"/>
            <a:ext cx="10088326" cy="648393"/>
          </a:xfrm>
          <a:prstGeom prst="rect">
            <a:avLst/>
          </a:prstGeom>
        </p:spPr>
        <p:txBody>
          <a:bodyPr vert="horz" lIns="91440" tIns="45720" rIns="91440" bIns="45720" numCol="2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endParaRPr lang="en-US" dirty="0" smtClean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7106" y="3969722"/>
            <a:ext cx="2629267" cy="26959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153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96348" y="1950258"/>
            <a:ext cx="11264347" cy="845951"/>
          </a:xfrm>
        </p:spPr>
        <p:txBody>
          <a:bodyPr>
            <a:normAutofit fontScale="90000"/>
          </a:bodyPr>
          <a:lstStyle/>
          <a:p>
            <a:r>
              <a:rPr lang="uk-UA" b="1" dirty="0" smtClean="0"/>
              <a:t>Органи державної влади та органи місцевого самоврядування</a:t>
            </a:r>
            <a:endParaRPr lang="ru-RU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483053" y="2789841"/>
            <a:ext cx="8705838" cy="3811980"/>
          </a:xfrm>
        </p:spPr>
        <p:txBody>
          <a:bodyPr numCol="1">
            <a:normAutofit/>
          </a:bodyPr>
          <a:lstStyle/>
          <a:p>
            <a:pPr lvl="0" algn="just"/>
            <a:r>
              <a:rPr lang="uk-UA" dirty="0" smtClean="0"/>
              <a:t>- ознака неприбутковості;</a:t>
            </a:r>
          </a:p>
          <a:p>
            <a:pPr lvl="0" algn="just"/>
            <a:r>
              <a:rPr lang="uk-UA" dirty="0"/>
              <a:t>- приміщення на пільгових умовах;</a:t>
            </a:r>
            <a:endParaRPr lang="ru-RU" dirty="0"/>
          </a:p>
          <a:p>
            <a:pPr lvl="0" algn="just"/>
            <a:r>
              <a:rPr lang="uk-UA" dirty="0"/>
              <a:t> - пільги зі сплати місцевих податків, зокрема з податку на нерухоме майно;</a:t>
            </a:r>
            <a:endParaRPr lang="ru-RU" dirty="0"/>
          </a:p>
          <a:p>
            <a:pPr lvl="0" algn="just"/>
            <a:r>
              <a:rPr lang="uk-UA" dirty="0" smtClean="0"/>
              <a:t>- конкурс </a:t>
            </a:r>
            <a:r>
              <a:rPr lang="uk-UA" dirty="0"/>
              <a:t>проектів відповідно до Постанови КМУ </a:t>
            </a:r>
            <a:r>
              <a:rPr lang="uk-UA" dirty="0" smtClean="0"/>
              <a:t>1049;</a:t>
            </a:r>
            <a:endParaRPr lang="ru-RU" dirty="0"/>
          </a:p>
          <a:p>
            <a:pPr lvl="0" algn="just"/>
            <a:r>
              <a:rPr lang="uk-UA" dirty="0" smtClean="0"/>
              <a:t>- бути виконавцем </a:t>
            </a:r>
            <a:r>
              <a:rPr lang="uk-UA" dirty="0"/>
              <a:t>державних цільових програм (не працює в повній мірі</a:t>
            </a:r>
            <a:r>
              <a:rPr lang="uk-UA" dirty="0" smtClean="0"/>
              <a:t>);</a:t>
            </a:r>
          </a:p>
          <a:p>
            <a:pPr lvl="0" algn="just"/>
            <a:r>
              <a:rPr lang="uk-UA" dirty="0" smtClean="0"/>
              <a:t>- надавати соціальні послуги </a:t>
            </a:r>
            <a:r>
              <a:rPr lang="uk-UA" dirty="0"/>
              <a:t>(інститут не є розвинутим, залежить від територіальності</a:t>
            </a:r>
            <a:r>
              <a:rPr lang="uk-UA" dirty="0" smtClean="0"/>
              <a:t>).</a:t>
            </a:r>
            <a:endParaRPr lang="ru-RU" dirty="0"/>
          </a:p>
          <a:p>
            <a:pPr algn="just"/>
            <a:endParaRPr lang="ru-RU" dirty="0"/>
          </a:p>
        </p:txBody>
      </p:sp>
      <p:sp>
        <p:nvSpPr>
          <p:cNvPr id="4" name="Подзаголовок 2"/>
          <p:cNvSpPr txBox="1">
            <a:spLocks/>
          </p:cNvSpPr>
          <p:nvPr/>
        </p:nvSpPr>
        <p:spPr>
          <a:xfrm>
            <a:off x="1076221" y="2261061"/>
            <a:ext cx="10088326" cy="648393"/>
          </a:xfrm>
          <a:prstGeom prst="rect">
            <a:avLst/>
          </a:prstGeom>
        </p:spPr>
        <p:txBody>
          <a:bodyPr vert="horz" lIns="91440" tIns="45720" rIns="91440" bIns="45720" numCol="2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endParaRPr lang="en-US" dirty="0" smtClean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817" y="3370627"/>
            <a:ext cx="2943636" cy="2543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6153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83096" y="1729719"/>
            <a:ext cx="11264347" cy="634999"/>
          </a:xfrm>
        </p:spPr>
        <p:txBody>
          <a:bodyPr>
            <a:normAutofit fontScale="90000"/>
          </a:bodyPr>
          <a:lstStyle/>
          <a:p>
            <a:r>
              <a:rPr lang="uk-UA" b="1" dirty="0" smtClean="0"/>
              <a:t>Власна діяльність</a:t>
            </a:r>
            <a:endParaRPr lang="ru-RU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83096" y="2505694"/>
            <a:ext cx="11237843" cy="3939440"/>
          </a:xfrm>
        </p:spPr>
        <p:txBody>
          <a:bodyPr numCol="1">
            <a:normAutofit lnSpcReduction="10000"/>
          </a:bodyPr>
          <a:lstStyle/>
          <a:p>
            <a:pPr lvl="0" algn="just"/>
            <a:r>
              <a:rPr lang="uk-UA" dirty="0" smtClean="0"/>
              <a:t>- підприємницька </a:t>
            </a:r>
            <a:r>
              <a:rPr lang="uk-UA" dirty="0"/>
              <a:t>діяльність (господарська діяльність без мети отримання прибутку) – соціальне підприємництво:</a:t>
            </a:r>
            <a:endParaRPr lang="ru-RU" dirty="0"/>
          </a:p>
          <a:p>
            <a:pPr lvl="0" algn="r"/>
            <a:r>
              <a:rPr lang="uk-UA" i="1" dirty="0" smtClean="0"/>
              <a:t> продаж </a:t>
            </a:r>
            <a:r>
              <a:rPr lang="uk-UA" i="1" dirty="0"/>
              <a:t>досвіду, компетенцій (надання послуг)</a:t>
            </a:r>
            <a:endParaRPr lang="ru-RU" i="1" dirty="0"/>
          </a:p>
          <a:p>
            <a:pPr lvl="0" algn="r"/>
            <a:r>
              <a:rPr lang="uk-UA" i="1" dirty="0" smtClean="0"/>
              <a:t>продаж </a:t>
            </a:r>
            <a:r>
              <a:rPr lang="uk-UA" i="1" dirty="0"/>
              <a:t>товару, зокрема </a:t>
            </a:r>
            <a:r>
              <a:rPr lang="uk-UA" i="1" dirty="0" err="1" smtClean="0"/>
              <a:t>брендованого</a:t>
            </a:r>
            <a:endParaRPr lang="ru-RU" i="1" dirty="0" smtClean="0"/>
          </a:p>
          <a:p>
            <a:pPr lvl="0" algn="r"/>
            <a:r>
              <a:rPr lang="uk-UA" i="1" dirty="0" smtClean="0"/>
              <a:t>здача в оренду приміщень (суборенда)</a:t>
            </a:r>
            <a:endParaRPr lang="ru-RU" i="1" dirty="0" smtClean="0"/>
          </a:p>
          <a:p>
            <a:pPr lvl="0" algn="r"/>
            <a:r>
              <a:rPr lang="uk-UA" i="1" dirty="0" smtClean="0"/>
              <a:t>«продаж» </a:t>
            </a:r>
            <a:r>
              <a:rPr lang="uk-UA" i="1" dirty="0"/>
              <a:t>імені для юридичних осіб (комерційних)</a:t>
            </a:r>
            <a:endParaRPr lang="ru-RU" i="1" dirty="0"/>
          </a:p>
          <a:p>
            <a:pPr lvl="0" algn="just"/>
            <a:endParaRPr lang="en-US" dirty="0" smtClean="0"/>
          </a:p>
          <a:p>
            <a:pPr lvl="0" algn="just"/>
            <a:endParaRPr lang="en-US" dirty="0" smtClean="0"/>
          </a:p>
          <a:p>
            <a:pPr lvl="0" algn="just"/>
            <a:r>
              <a:rPr lang="uk-UA" dirty="0" smtClean="0"/>
              <a:t>- </a:t>
            </a:r>
            <a:r>
              <a:rPr lang="uk-UA" dirty="0" smtClean="0"/>
              <a:t>членські внески.</a:t>
            </a:r>
            <a:endParaRPr lang="ru-RU" dirty="0"/>
          </a:p>
          <a:p>
            <a:pPr algn="just"/>
            <a:endParaRPr lang="ru-RU" dirty="0"/>
          </a:p>
        </p:txBody>
      </p:sp>
      <p:sp>
        <p:nvSpPr>
          <p:cNvPr id="4" name="Подзаголовок 2"/>
          <p:cNvSpPr txBox="1">
            <a:spLocks/>
          </p:cNvSpPr>
          <p:nvPr/>
        </p:nvSpPr>
        <p:spPr>
          <a:xfrm>
            <a:off x="1076221" y="2261061"/>
            <a:ext cx="10088326" cy="648393"/>
          </a:xfrm>
          <a:prstGeom prst="rect">
            <a:avLst/>
          </a:prstGeom>
        </p:spPr>
        <p:txBody>
          <a:bodyPr vert="horz" lIns="91440" tIns="45720" rIns="91440" bIns="45720" numCol="2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endParaRPr lang="en-US" dirty="0" smtClean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9372" y="3213175"/>
            <a:ext cx="3191320" cy="25244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552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83096" y="1729719"/>
            <a:ext cx="11264347" cy="634999"/>
          </a:xfrm>
        </p:spPr>
        <p:txBody>
          <a:bodyPr>
            <a:normAutofit fontScale="90000"/>
          </a:bodyPr>
          <a:lstStyle/>
          <a:p>
            <a:r>
              <a:rPr lang="uk-UA" b="1" dirty="0" smtClean="0"/>
              <a:t>Приватні особи</a:t>
            </a:r>
            <a:endParaRPr lang="ru-RU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83096" y="2909454"/>
            <a:ext cx="11237843" cy="3535680"/>
          </a:xfrm>
        </p:spPr>
        <p:txBody>
          <a:bodyPr numCol="1">
            <a:normAutofit/>
          </a:bodyPr>
          <a:lstStyle/>
          <a:p>
            <a:pPr marL="342900" lvl="0" indent="-342900" algn="just">
              <a:buFontTx/>
              <a:buChar char="-"/>
            </a:pPr>
            <a:r>
              <a:rPr lang="uk-UA" dirty="0" smtClean="0"/>
              <a:t>від юридичних осіб (разові</a:t>
            </a:r>
            <a:r>
              <a:rPr lang="uk-UA" dirty="0"/>
              <a:t>, періодичні</a:t>
            </a:r>
            <a:r>
              <a:rPr lang="uk-UA" dirty="0" smtClean="0"/>
              <a:t>);</a:t>
            </a:r>
          </a:p>
          <a:p>
            <a:pPr marL="342900" lvl="0" indent="-342900" algn="just">
              <a:buFontTx/>
              <a:buChar char="-"/>
            </a:pPr>
            <a:endParaRPr lang="ru-RU" dirty="0"/>
          </a:p>
          <a:p>
            <a:pPr marL="342900" lvl="0" indent="-342900" algn="just">
              <a:buFontTx/>
              <a:buChar char="-"/>
            </a:pPr>
            <a:r>
              <a:rPr lang="uk-UA" dirty="0" smtClean="0"/>
              <a:t>від фізичних осіб </a:t>
            </a:r>
            <a:r>
              <a:rPr lang="uk-UA" dirty="0"/>
              <a:t>(разові, періодичні</a:t>
            </a:r>
            <a:r>
              <a:rPr lang="uk-UA" dirty="0" smtClean="0"/>
              <a:t>);</a:t>
            </a:r>
          </a:p>
          <a:p>
            <a:pPr lvl="0" algn="just"/>
            <a:endParaRPr lang="ru-RU" dirty="0"/>
          </a:p>
          <a:p>
            <a:pPr lvl="0" algn="just"/>
            <a:r>
              <a:rPr lang="uk-UA" dirty="0" smtClean="0"/>
              <a:t>-    від фондів </a:t>
            </a:r>
            <a:r>
              <a:rPr lang="uk-UA" dirty="0"/>
              <a:t>(грантові програми, </a:t>
            </a:r>
            <a:r>
              <a:rPr lang="uk-UA" dirty="0" err="1" smtClean="0"/>
              <a:t>субгранти</a:t>
            </a:r>
            <a:r>
              <a:rPr lang="uk-UA" dirty="0" smtClean="0"/>
              <a:t>, </a:t>
            </a:r>
            <a:r>
              <a:rPr lang="uk-UA" dirty="0" err="1" smtClean="0"/>
              <a:t>ендавмент</a:t>
            </a:r>
            <a:r>
              <a:rPr lang="uk-UA" dirty="0" smtClean="0"/>
              <a:t>).</a:t>
            </a:r>
            <a:endParaRPr lang="ru-RU" dirty="0"/>
          </a:p>
          <a:p>
            <a:pPr algn="just"/>
            <a:endParaRPr lang="ru-RU" dirty="0"/>
          </a:p>
        </p:txBody>
      </p:sp>
      <p:sp>
        <p:nvSpPr>
          <p:cNvPr id="4" name="Подзаголовок 2"/>
          <p:cNvSpPr txBox="1">
            <a:spLocks/>
          </p:cNvSpPr>
          <p:nvPr/>
        </p:nvSpPr>
        <p:spPr>
          <a:xfrm>
            <a:off x="1076221" y="2261061"/>
            <a:ext cx="10088326" cy="648393"/>
          </a:xfrm>
          <a:prstGeom prst="rect">
            <a:avLst/>
          </a:prstGeom>
        </p:spPr>
        <p:txBody>
          <a:bodyPr vert="horz" lIns="91440" tIns="45720" rIns="91440" bIns="45720" numCol="2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endParaRPr lang="en-US" dirty="0" smtClean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9380" y="3125987"/>
            <a:ext cx="2695951" cy="27435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0369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62610" y="3054937"/>
            <a:ext cx="3564834" cy="634999"/>
          </a:xfrm>
        </p:spPr>
        <p:txBody>
          <a:bodyPr>
            <a:noAutofit/>
          </a:bodyPr>
          <a:lstStyle/>
          <a:p>
            <a:r>
              <a:rPr lang="uk-UA" sz="4800" b="1" dirty="0"/>
              <a:t>Піраміда фізичних </a:t>
            </a:r>
            <a:r>
              <a:rPr lang="uk-UA" sz="4800" b="1" dirty="0" smtClean="0"/>
              <a:t>осіб-донорів</a:t>
            </a:r>
            <a:endParaRPr lang="ru-RU" sz="4800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83096" y="2909454"/>
            <a:ext cx="3127513" cy="3535680"/>
          </a:xfrm>
        </p:spPr>
        <p:txBody>
          <a:bodyPr numCol="1">
            <a:normAutofit lnSpcReduction="10000"/>
          </a:bodyPr>
          <a:lstStyle/>
          <a:p>
            <a:pPr lvl="0" algn="just"/>
            <a:endParaRPr lang="uk-UA" dirty="0" smtClean="0"/>
          </a:p>
          <a:p>
            <a:pPr algn="just"/>
            <a:endParaRPr lang="uk-UA" sz="1600" dirty="0" smtClean="0"/>
          </a:p>
          <a:p>
            <a:pPr algn="just"/>
            <a:endParaRPr lang="uk-UA" sz="1600" dirty="0"/>
          </a:p>
          <a:p>
            <a:pPr algn="just"/>
            <a:endParaRPr lang="uk-UA" sz="1600" dirty="0" smtClean="0"/>
          </a:p>
          <a:p>
            <a:pPr algn="just"/>
            <a:endParaRPr lang="uk-UA" sz="1600" dirty="0"/>
          </a:p>
          <a:p>
            <a:pPr algn="just"/>
            <a:endParaRPr lang="uk-UA" sz="1600" dirty="0" smtClean="0"/>
          </a:p>
          <a:p>
            <a:pPr algn="just"/>
            <a:endParaRPr lang="uk-UA" sz="1600" dirty="0"/>
          </a:p>
          <a:p>
            <a:pPr algn="just"/>
            <a:r>
              <a:rPr lang="uk-UA" sz="1600" dirty="0" smtClean="0"/>
              <a:t>Джерело</a:t>
            </a:r>
            <a:r>
              <a:rPr lang="uk-UA" sz="1600" dirty="0"/>
              <a:t>: </a:t>
            </a:r>
            <a:r>
              <a:rPr lang="en-US" sz="1600" dirty="0"/>
              <a:t>International Practices on Funding Civil Society Organizations. Research. OSCE PCU Project, </a:t>
            </a:r>
            <a:r>
              <a:rPr lang="en-US" sz="1600" dirty="0" err="1"/>
              <a:t>Balazc</a:t>
            </a:r>
            <a:r>
              <a:rPr lang="en-US" sz="1600" dirty="0"/>
              <a:t> </a:t>
            </a:r>
            <a:r>
              <a:rPr lang="en-US" sz="1600" dirty="0" err="1"/>
              <a:t>Sator</a:t>
            </a:r>
            <a:r>
              <a:rPr lang="en-US" sz="1600" dirty="0"/>
              <a:t>. December 2010. Kyiv, Ukraine</a:t>
            </a:r>
            <a:endParaRPr lang="ru-RU" sz="1600" dirty="0"/>
          </a:p>
          <a:p>
            <a:pPr algn="just"/>
            <a:endParaRPr lang="uk-UA" dirty="0" smtClean="0"/>
          </a:p>
          <a:p>
            <a:pPr algn="just"/>
            <a:endParaRPr lang="uk-UA" dirty="0"/>
          </a:p>
          <a:p>
            <a:pPr algn="just"/>
            <a:endParaRPr lang="uk-UA" dirty="0" smtClean="0"/>
          </a:p>
          <a:p>
            <a:pPr algn="just"/>
            <a:endParaRPr lang="uk-UA" dirty="0"/>
          </a:p>
          <a:p>
            <a:pPr algn="just"/>
            <a:endParaRPr lang="uk-UA" dirty="0" smtClean="0"/>
          </a:p>
          <a:p>
            <a:pPr algn="just"/>
            <a:endParaRPr lang="uk-UA" dirty="0"/>
          </a:p>
          <a:p>
            <a:pPr algn="just"/>
            <a:endParaRPr lang="ru-RU" dirty="0"/>
          </a:p>
        </p:txBody>
      </p:sp>
      <p:sp>
        <p:nvSpPr>
          <p:cNvPr id="4" name="Подзаголовок 2"/>
          <p:cNvSpPr txBox="1">
            <a:spLocks/>
          </p:cNvSpPr>
          <p:nvPr/>
        </p:nvSpPr>
        <p:spPr>
          <a:xfrm>
            <a:off x="1076221" y="2261061"/>
            <a:ext cx="10088326" cy="648393"/>
          </a:xfrm>
          <a:prstGeom prst="rect">
            <a:avLst/>
          </a:prstGeom>
        </p:spPr>
        <p:txBody>
          <a:bodyPr vert="horz" lIns="91440" tIns="45720" rIns="91440" bIns="45720" numCol="2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endParaRPr lang="en-US" dirty="0" smtClean="0"/>
          </a:p>
        </p:txBody>
      </p:sp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1018221180"/>
              </p:ext>
            </p:extLst>
          </p:nvPr>
        </p:nvGraphicFramePr>
        <p:xfrm>
          <a:off x="5115339" y="1351723"/>
          <a:ext cx="6347791" cy="470452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546914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83096" y="1729719"/>
            <a:ext cx="11264347" cy="634999"/>
          </a:xfrm>
        </p:spPr>
        <p:txBody>
          <a:bodyPr>
            <a:normAutofit fontScale="90000"/>
          </a:bodyPr>
          <a:lstStyle/>
          <a:p>
            <a:pPr algn="l"/>
            <a:r>
              <a:rPr lang="uk-UA" b="1" dirty="0" smtClean="0"/>
              <a:t>Залучення фізичних осіб</a:t>
            </a:r>
            <a:endParaRPr lang="ru-RU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83096" y="2909454"/>
            <a:ext cx="11237843" cy="3535680"/>
          </a:xfrm>
        </p:spPr>
        <p:txBody>
          <a:bodyPr numCol="1">
            <a:normAutofit/>
          </a:bodyPr>
          <a:lstStyle/>
          <a:p>
            <a:pPr lvl="0" algn="just"/>
            <a:r>
              <a:rPr lang="uk-UA" dirty="0" smtClean="0"/>
              <a:t> - волонтерство;</a:t>
            </a:r>
          </a:p>
          <a:p>
            <a:pPr lvl="0" algn="just"/>
            <a:endParaRPr lang="ru-RU" dirty="0"/>
          </a:p>
          <a:p>
            <a:pPr marL="342900" lvl="0" indent="-342900" algn="just">
              <a:buFontTx/>
              <a:buChar char="-"/>
            </a:pPr>
            <a:r>
              <a:rPr lang="uk-UA" dirty="0" smtClean="0"/>
              <a:t>публічне </a:t>
            </a:r>
            <a:r>
              <a:rPr lang="uk-UA" dirty="0"/>
              <a:t>збирання коштів (безпосередньо на вулицях або з використанням засобів електронного зв’язку або </a:t>
            </a:r>
            <a:r>
              <a:rPr lang="uk-UA" dirty="0" smtClean="0"/>
              <a:t>телекомунікації</a:t>
            </a:r>
            <a:r>
              <a:rPr lang="ru-RU" dirty="0" smtClean="0"/>
              <a:t> </a:t>
            </a:r>
            <a:r>
              <a:rPr lang="ru-RU" dirty="0"/>
              <a:t>– смс, </a:t>
            </a:r>
            <a:r>
              <a:rPr lang="ru-RU" dirty="0" err="1"/>
              <a:t>соціальні</a:t>
            </a:r>
            <a:r>
              <a:rPr lang="ru-RU" dirty="0"/>
              <a:t> </a:t>
            </a:r>
            <a:r>
              <a:rPr lang="ru-RU" dirty="0" err="1"/>
              <a:t>мережі</a:t>
            </a:r>
            <a:r>
              <a:rPr lang="ru-RU" dirty="0"/>
              <a:t>, </a:t>
            </a:r>
            <a:r>
              <a:rPr lang="ru-RU" dirty="0" err="1" smtClean="0"/>
              <a:t>краудфандинг</a:t>
            </a:r>
            <a:r>
              <a:rPr lang="ru-RU" dirty="0" smtClean="0"/>
              <a:t>);</a:t>
            </a:r>
          </a:p>
          <a:p>
            <a:pPr marL="342900" lvl="0" indent="-342900" algn="just">
              <a:buFontTx/>
              <a:buChar char="-"/>
            </a:pPr>
            <a:endParaRPr lang="ru-RU" dirty="0"/>
          </a:p>
          <a:p>
            <a:pPr lvl="0" algn="just"/>
            <a:r>
              <a:rPr lang="uk-UA" dirty="0" smtClean="0"/>
              <a:t>- проведення </a:t>
            </a:r>
            <a:r>
              <a:rPr lang="uk-UA" dirty="0"/>
              <a:t>благодійних аукціонів, негрошових лотерей, конкурсів та інших благодійних заходів, не заборонених </a:t>
            </a:r>
            <a:r>
              <a:rPr lang="uk-UA" dirty="0" smtClean="0"/>
              <a:t>законом.</a:t>
            </a:r>
            <a:endParaRPr lang="ru-RU" dirty="0"/>
          </a:p>
          <a:p>
            <a:pPr algn="just"/>
            <a:endParaRPr lang="ru-RU" dirty="0"/>
          </a:p>
        </p:txBody>
      </p:sp>
      <p:sp>
        <p:nvSpPr>
          <p:cNvPr id="4" name="Подзаголовок 2"/>
          <p:cNvSpPr txBox="1">
            <a:spLocks/>
          </p:cNvSpPr>
          <p:nvPr/>
        </p:nvSpPr>
        <p:spPr>
          <a:xfrm>
            <a:off x="1076221" y="2261061"/>
            <a:ext cx="10088326" cy="648393"/>
          </a:xfrm>
          <a:prstGeom prst="rect">
            <a:avLst/>
          </a:prstGeom>
        </p:spPr>
        <p:txBody>
          <a:bodyPr vert="horz" lIns="91440" tIns="45720" rIns="91440" bIns="45720" numCol="2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endParaRPr lang="en-US" dirty="0" smtClean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70621" y="1135235"/>
            <a:ext cx="2919326" cy="2688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6301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83096" y="2909454"/>
            <a:ext cx="11237843" cy="3535680"/>
          </a:xfrm>
        </p:spPr>
        <p:txBody>
          <a:bodyPr numCol="1">
            <a:normAutofit/>
          </a:bodyPr>
          <a:lstStyle/>
          <a:p>
            <a:pPr algn="just"/>
            <a:endParaRPr lang="uk-UA" dirty="0" smtClean="0"/>
          </a:p>
          <a:p>
            <a:pPr algn="just"/>
            <a:endParaRPr lang="uk-UA" dirty="0"/>
          </a:p>
        </p:txBody>
      </p:sp>
      <p:sp>
        <p:nvSpPr>
          <p:cNvPr id="4" name="Подзаголовок 2"/>
          <p:cNvSpPr txBox="1">
            <a:spLocks/>
          </p:cNvSpPr>
          <p:nvPr/>
        </p:nvSpPr>
        <p:spPr>
          <a:xfrm>
            <a:off x="1076221" y="2261061"/>
            <a:ext cx="10088326" cy="648393"/>
          </a:xfrm>
          <a:prstGeom prst="rect">
            <a:avLst/>
          </a:prstGeom>
        </p:spPr>
        <p:txBody>
          <a:bodyPr vert="horz" lIns="91440" tIns="45720" rIns="91440" bIns="45720" numCol="2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endParaRPr lang="en-US" dirty="0" smtClean="0"/>
          </a:p>
        </p:txBody>
      </p:sp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uk-UA" b="1" dirty="0" smtClean="0"/>
              <a:t>Звітування</a:t>
            </a:r>
            <a:endParaRPr lang="ru-RU" b="1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0099" y="3105327"/>
            <a:ext cx="4086444" cy="35539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716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88210" y="1301865"/>
            <a:ext cx="11264347" cy="634999"/>
          </a:xfrm>
        </p:spPr>
        <p:txBody>
          <a:bodyPr>
            <a:normAutofit fontScale="90000"/>
          </a:bodyPr>
          <a:lstStyle/>
          <a:p>
            <a:r>
              <a:rPr lang="uk-UA" b="1" dirty="0" smtClean="0"/>
              <a:t>пільги</a:t>
            </a:r>
            <a:endParaRPr lang="ru-RU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83096" y="1733797"/>
            <a:ext cx="11237843" cy="4711338"/>
          </a:xfrm>
        </p:spPr>
        <p:txBody>
          <a:bodyPr numCol="1">
            <a:normAutofit lnSpcReduction="10000"/>
          </a:bodyPr>
          <a:lstStyle/>
          <a:p>
            <a:pPr algn="just"/>
            <a:r>
              <a:rPr lang="uk-UA" u="sng" dirty="0" smtClean="0"/>
              <a:t>Юридичні особи</a:t>
            </a:r>
          </a:p>
          <a:p>
            <a:pPr marL="342900" indent="-342900" algn="just">
              <a:buFontTx/>
              <a:buChar char="-"/>
            </a:pPr>
            <a:r>
              <a:rPr lang="uk-UA" dirty="0" smtClean="0"/>
              <a:t>з податку на прибуток (п.п.140.5.9 п.140.5 ст.140, п.33 </a:t>
            </a:r>
            <a:r>
              <a:rPr lang="uk-UA" dirty="0"/>
              <a:t>підр.4 </a:t>
            </a:r>
            <a:r>
              <a:rPr lang="uk-UA" dirty="0" err="1"/>
              <a:t>розд.ХХ</a:t>
            </a:r>
            <a:r>
              <a:rPr lang="uk-UA" dirty="0"/>
              <a:t> «Перехідні положення</a:t>
            </a:r>
            <a:r>
              <a:rPr lang="uk-UA" dirty="0" smtClean="0"/>
              <a:t>» ПК України);</a:t>
            </a:r>
          </a:p>
          <a:p>
            <a:pPr marL="342900" indent="-342900" algn="just">
              <a:buFontTx/>
              <a:buChar char="-"/>
            </a:pPr>
            <a:r>
              <a:rPr lang="uk-UA" dirty="0"/>
              <a:t>з</a:t>
            </a:r>
            <a:r>
              <a:rPr lang="uk-UA" dirty="0" smtClean="0"/>
              <a:t> податку на додану </a:t>
            </a:r>
            <a:r>
              <a:rPr lang="uk-UA" dirty="0" smtClean="0"/>
              <a:t>вартість (при надані тільки БО) п.п.</a:t>
            </a:r>
            <a:r>
              <a:rPr lang="uk-UA" dirty="0" smtClean="0"/>
              <a:t>197.1.15</a:t>
            </a:r>
            <a:r>
              <a:rPr lang="uk-UA" dirty="0"/>
              <a:t> </a:t>
            </a:r>
            <a:r>
              <a:rPr lang="uk-UA" dirty="0" smtClean="0"/>
              <a:t>п.175.1 ст.175 ПК України.</a:t>
            </a:r>
          </a:p>
          <a:p>
            <a:pPr algn="just"/>
            <a:r>
              <a:rPr lang="uk-UA" u="sng" dirty="0"/>
              <a:t>Фізичні особи</a:t>
            </a:r>
            <a:endParaRPr lang="ru-RU" u="sng" dirty="0"/>
          </a:p>
          <a:p>
            <a:pPr marL="342900" indent="-342900" algn="just">
              <a:buFontTx/>
              <a:buChar char="-"/>
            </a:pPr>
            <a:r>
              <a:rPr lang="uk-UA" dirty="0" smtClean="0"/>
              <a:t>з </a:t>
            </a:r>
            <a:r>
              <a:rPr lang="uk-UA" dirty="0"/>
              <a:t>податку на доходи фізичних осіб. Право скористатися </a:t>
            </a:r>
            <a:endParaRPr lang="uk-UA" dirty="0" smtClean="0"/>
          </a:p>
          <a:p>
            <a:pPr algn="just"/>
            <a:r>
              <a:rPr lang="uk-UA" dirty="0" smtClean="0"/>
              <a:t>     податковою </a:t>
            </a:r>
            <a:r>
              <a:rPr lang="uk-UA" dirty="0"/>
              <a:t>знижкою </a:t>
            </a:r>
            <a:endParaRPr lang="uk-UA" dirty="0" smtClean="0"/>
          </a:p>
          <a:p>
            <a:pPr algn="just"/>
            <a:r>
              <a:rPr lang="uk-UA" smtClean="0"/>
              <a:t>     (</a:t>
            </a:r>
            <a:r>
              <a:rPr lang="uk-UA" dirty="0"/>
              <a:t>п.п.166.3.2. та п.п.166.3.4 п.166.3 ст.166 ПК України).</a:t>
            </a:r>
            <a:endParaRPr lang="ru-RU" dirty="0"/>
          </a:p>
          <a:p>
            <a:pPr algn="just"/>
            <a:r>
              <a:rPr lang="uk-UA" u="sng" dirty="0" smtClean="0"/>
              <a:t>Фізичні особи-підприємці</a:t>
            </a:r>
          </a:p>
          <a:p>
            <a:pPr marL="342900" indent="-342900" algn="just">
              <a:buFontTx/>
              <a:buChar char="-"/>
            </a:pPr>
            <a:r>
              <a:rPr lang="uk-UA" dirty="0"/>
              <a:t>н</a:t>
            </a:r>
            <a:r>
              <a:rPr lang="uk-UA" dirty="0" smtClean="0"/>
              <a:t>емає.</a:t>
            </a:r>
            <a:endParaRPr lang="ru-RU" dirty="0"/>
          </a:p>
        </p:txBody>
      </p:sp>
      <p:sp>
        <p:nvSpPr>
          <p:cNvPr id="4" name="Подзаголовок 2"/>
          <p:cNvSpPr txBox="1">
            <a:spLocks/>
          </p:cNvSpPr>
          <p:nvPr/>
        </p:nvSpPr>
        <p:spPr>
          <a:xfrm>
            <a:off x="1076221" y="2261061"/>
            <a:ext cx="10088326" cy="648393"/>
          </a:xfrm>
          <a:prstGeom prst="rect">
            <a:avLst/>
          </a:prstGeom>
        </p:spPr>
        <p:txBody>
          <a:bodyPr vert="horz" lIns="91440" tIns="45720" rIns="91440" bIns="45720" numCol="2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endParaRPr lang="en-US" dirty="0" smtClean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07450" y="3536502"/>
            <a:ext cx="2724530" cy="2581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65578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315172" y="2670665"/>
            <a:ext cx="6638544" cy="915415"/>
          </a:xfrm>
        </p:spPr>
        <p:txBody>
          <a:bodyPr>
            <a:normAutofit/>
          </a:bodyPr>
          <a:lstStyle/>
          <a:p>
            <a:r>
              <a:rPr lang="ru-RU" b="1" dirty="0" err="1" smtClean="0"/>
              <a:t>Дякую</a:t>
            </a:r>
            <a:r>
              <a:rPr lang="ru-RU" b="1" dirty="0" smtClean="0"/>
              <a:t> за </a:t>
            </a:r>
            <a:r>
              <a:rPr lang="ru-RU" b="1" dirty="0" err="1" smtClean="0"/>
              <a:t>увагу</a:t>
            </a:r>
            <a:r>
              <a:rPr lang="ru-RU" b="1" dirty="0" smtClean="0"/>
              <a:t>!</a:t>
            </a:r>
            <a:endParaRPr lang="ru-RU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88334" y="5142816"/>
            <a:ext cx="3681984" cy="1026430"/>
          </a:xfrm>
        </p:spPr>
        <p:txBody>
          <a:bodyPr>
            <a:normAutofit fontScale="92500" lnSpcReduction="20000"/>
          </a:bodyPr>
          <a:lstStyle/>
          <a:p>
            <a:pPr algn="l"/>
            <a:r>
              <a:rPr lang="ru-RU" sz="2800" b="1" dirty="0" smtClean="0"/>
              <a:t>Сидоренко </a:t>
            </a:r>
            <a:r>
              <a:rPr lang="ru-RU" sz="2800" b="1" dirty="0" err="1" smtClean="0"/>
              <a:t>Дар’я</a:t>
            </a:r>
            <a:r>
              <a:rPr lang="ru-RU" sz="2800" b="1" dirty="0" smtClean="0"/>
              <a:t>,</a:t>
            </a:r>
          </a:p>
          <a:p>
            <a:pPr algn="just"/>
            <a:r>
              <a:rPr lang="ru-RU" dirty="0" err="1" smtClean="0"/>
              <a:t>Адвокасі</a:t>
            </a:r>
            <a:r>
              <a:rPr lang="ru-RU" dirty="0" smtClean="0"/>
              <a:t>-менеджер з </a:t>
            </a:r>
            <a:r>
              <a:rPr lang="ru-RU" dirty="0" err="1" smtClean="0"/>
              <a:t>питань</a:t>
            </a:r>
            <a:r>
              <a:rPr lang="ru-RU" dirty="0" smtClean="0"/>
              <a:t> </a:t>
            </a:r>
            <a:r>
              <a:rPr lang="ru-RU" dirty="0" err="1" smtClean="0"/>
              <a:t>оподаткування</a:t>
            </a:r>
            <a:r>
              <a:rPr lang="ru-RU" dirty="0" smtClean="0"/>
              <a:t> </a:t>
            </a:r>
            <a:endParaRPr lang="ru-RU" dirty="0"/>
          </a:p>
        </p:txBody>
      </p:sp>
      <p:pic>
        <p:nvPicPr>
          <p:cNvPr id="4" name="Рисунок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1275" y="5683822"/>
            <a:ext cx="293688" cy="234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Рисунок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9039" y="5275947"/>
            <a:ext cx="236537" cy="225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Подзаголовок 2"/>
          <p:cNvSpPr txBox="1">
            <a:spLocks/>
          </p:cNvSpPr>
          <p:nvPr/>
        </p:nvSpPr>
        <p:spPr>
          <a:xfrm>
            <a:off x="8235696" y="5154486"/>
            <a:ext cx="3681984" cy="9422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dirty="0" smtClean="0"/>
              <a:t>+380688984746</a:t>
            </a:r>
          </a:p>
          <a:p>
            <a:pPr algn="l"/>
            <a:r>
              <a:rPr lang="en-ZA" dirty="0" smtClean="0"/>
              <a:t>d.sydorenko@ucipr.org.ua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334" y="1749287"/>
            <a:ext cx="1839678" cy="27581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62418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83096" y="1729719"/>
            <a:ext cx="11264347" cy="634999"/>
          </a:xfrm>
        </p:spPr>
        <p:txBody>
          <a:bodyPr>
            <a:normAutofit fontScale="90000"/>
          </a:bodyPr>
          <a:lstStyle/>
          <a:p>
            <a:endParaRPr lang="ru-RU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83096" y="2909454"/>
            <a:ext cx="11237843" cy="3535680"/>
          </a:xfrm>
        </p:spPr>
        <p:txBody>
          <a:bodyPr numCol="1">
            <a:normAutofit/>
          </a:bodyPr>
          <a:lstStyle/>
          <a:p>
            <a:pPr algn="just"/>
            <a:endParaRPr lang="ru-RU" dirty="0"/>
          </a:p>
        </p:txBody>
      </p:sp>
      <p:sp>
        <p:nvSpPr>
          <p:cNvPr id="4" name="Подзаголовок 2"/>
          <p:cNvSpPr txBox="1">
            <a:spLocks/>
          </p:cNvSpPr>
          <p:nvPr/>
        </p:nvSpPr>
        <p:spPr>
          <a:xfrm>
            <a:off x="1076221" y="2261061"/>
            <a:ext cx="10088326" cy="648393"/>
          </a:xfrm>
          <a:prstGeom prst="rect">
            <a:avLst/>
          </a:prstGeom>
        </p:spPr>
        <p:txBody>
          <a:bodyPr vert="horz" lIns="91440" tIns="45720" rIns="91440" bIns="45720" numCol="2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156738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791</TotalTime>
  <Words>396</Words>
  <Application>Microsoft Office PowerPoint</Application>
  <PresentationFormat>Широкоэкранный</PresentationFormat>
  <Paragraphs>83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6" baseType="lpstr">
      <vt:lpstr>Arial</vt:lpstr>
      <vt:lpstr>Calibri</vt:lpstr>
      <vt:lpstr>Calibri Light</vt:lpstr>
      <vt:lpstr>Тема Office</vt:lpstr>
      <vt:lpstr>Фінансова стабільність інститутів громадянського суспільства</vt:lpstr>
      <vt:lpstr>Загальна концепція</vt:lpstr>
      <vt:lpstr>Отримання коштів</vt:lpstr>
      <vt:lpstr>Органи державної влади та органи місцевого самоврядування</vt:lpstr>
      <vt:lpstr>Власна діяльність</vt:lpstr>
      <vt:lpstr>Приватні особи</vt:lpstr>
      <vt:lpstr>Піраміда фізичних осіб-донорів</vt:lpstr>
      <vt:lpstr>Залучення фізичних осіб</vt:lpstr>
      <vt:lpstr>Звітування</vt:lpstr>
      <vt:lpstr>пільги</vt:lpstr>
      <vt:lpstr>Дякую за увагу!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Dell 15</dc:creator>
  <cp:lastModifiedBy>Windows User</cp:lastModifiedBy>
  <cp:revision>34</cp:revision>
  <dcterms:created xsi:type="dcterms:W3CDTF">2015-11-12T10:18:22Z</dcterms:created>
  <dcterms:modified xsi:type="dcterms:W3CDTF">2018-02-27T12:16:41Z</dcterms:modified>
</cp:coreProperties>
</file>