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  <p:sldMasterId id="2147483739" r:id="rId6"/>
  </p:sldMasterIdLst>
  <p:notesMasterIdLst>
    <p:notesMasterId r:id="rId20"/>
  </p:notesMasterIdLst>
  <p:handoutMasterIdLst>
    <p:handoutMasterId r:id="rId21"/>
  </p:handoutMasterIdLst>
  <p:sldIdLst>
    <p:sldId id="407" r:id="rId7"/>
    <p:sldId id="397" r:id="rId8"/>
    <p:sldId id="399" r:id="rId9"/>
    <p:sldId id="386" r:id="rId10"/>
    <p:sldId id="408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53" r:id="rId19"/>
  </p:sldIdLst>
  <p:sldSz cx="9144000" cy="6858000" type="screen4x3"/>
  <p:notesSz cx="6815138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0C2F"/>
    <a:srgbClr val="002F6C"/>
    <a:srgbClr val="635C5B"/>
    <a:srgbClr val="E7E7E5"/>
    <a:srgbClr val="D9D7D3"/>
    <a:srgbClr val="CFCDC9"/>
    <a:srgbClr val="FFFFFF"/>
    <a:srgbClr val="6C6463"/>
    <a:srgbClr val="651D32"/>
    <a:srgbClr val="006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384" autoAdjust="0"/>
  </p:normalViewPr>
  <p:slideViewPr>
    <p:cSldViewPr snapToObjects="1">
      <p:cViewPr varScale="1">
        <p:scale>
          <a:sx n="65" d="100"/>
          <a:sy n="65" d="100"/>
        </p:scale>
        <p:origin x="16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9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2" d="100"/>
          <a:sy n="52" d="100"/>
        </p:scale>
        <p:origin x="29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26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60335" y="0"/>
            <a:ext cx="2953226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D9E48-5E7F-D24C-87D5-695B18367D2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53226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60335" y="9448185"/>
            <a:ext cx="2953226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B10C2-C6DD-5A4A-BF1B-B012B8BA428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75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26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0335" y="0"/>
            <a:ext cx="2953226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357CE-B3EB-1B4A-84E5-C1E2DF427ABD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514" y="4724956"/>
            <a:ext cx="545211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53226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0335" y="9448185"/>
            <a:ext cx="2953226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A558B-E4E9-A94A-B9C1-029E46A76ABA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379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salearnership.co.za/wp-content/uploads/2016/07/Agriculture.jpg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" y="-56088"/>
            <a:ext cx="9218784" cy="6914088"/>
          </a:xfrm>
          <a:prstGeom prst="rect">
            <a:avLst/>
          </a:prstGeom>
          <a:solidFill>
            <a:srgbClr val="CFCDC9"/>
          </a:solidFill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0C00456-721A-A94C-800A-D5E7EE91C160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uk-UA" dirty="0"/>
              <a:t>ПРОЕКТ </a:t>
            </a:r>
            <a:r>
              <a:rPr lang="en-US" dirty="0"/>
              <a:t>USAID </a:t>
            </a:r>
            <a:r>
              <a:rPr lang="uk-UA" dirty="0"/>
              <a:t>«ПІДТРИМКА АГРАРНОГО І СІЛЬСЬКОГО РОЗВИТКУ»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  <p:txBody>
          <a:bodyPr anchor="b" anchorCtr="0">
            <a:norm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ПРОЕКТ </a:t>
            </a:r>
            <a:r>
              <a:rPr lang="en-US" dirty="0"/>
              <a:t>USAID </a:t>
            </a:r>
            <a:r>
              <a:rPr lang="uk-UA" dirty="0"/>
              <a:t>«ПІДТРИМКА АГРАРНОГО І СІЛЬСЬКОГО РОЗВИТКУ»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Наша мета - </a:t>
            </a:r>
            <a:r>
              <a:rPr lang="ru-RU" dirty="0" err="1"/>
              <a:t>комплексний</a:t>
            </a:r>
            <a:r>
              <a:rPr lang="ru-RU" dirty="0"/>
              <a:t> і </a:t>
            </a:r>
            <a:r>
              <a:rPr lang="ru-RU" dirty="0" err="1"/>
              <a:t>стійкий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агропродовальчого</a:t>
            </a:r>
            <a:r>
              <a:rPr lang="ru-RU" dirty="0"/>
              <a:t> сектору і </a:t>
            </a:r>
            <a:r>
              <a:rPr lang="ru-RU" dirty="0" err="1"/>
              <a:t>сільського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в </a:t>
            </a:r>
            <a:r>
              <a:rPr lang="ru-RU" dirty="0" err="1"/>
              <a:t>Ураїні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chemeClr val="bg1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pic>
        <p:nvPicPr>
          <p:cNvPr id="15" name="Picture 14" descr="USAID_Logo_White_v0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307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77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827782"/>
            <a:ext cx="5486400" cy="1077218"/>
          </a:xfrm>
        </p:spPr>
        <p:txBody>
          <a:bodyPr wrap="square" anchor="t" anchorCtr="0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349C05-927F-3348-96DF-9086CF2761D6}" type="datetime1">
              <a:rPr lang="en-US" smtClean="0"/>
              <a:t>6/17/2017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pic>
        <p:nvPicPr>
          <p:cNvPr id="6" name="Picture 5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746760" y="9906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9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609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04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3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0966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Bottom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470141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Right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56011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Title Only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925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21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7714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2540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41460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262035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7900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26997"/>
            <a:ext cx="8839200" cy="6578603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3F4168E2-91C5-9646-9F53-5B4E70AF759D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pic>
        <p:nvPicPr>
          <p:cNvPr id="9" name="Picture 8" descr="USAID_Logo_White_v0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852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452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827782"/>
            <a:ext cx="5486400" cy="1077218"/>
          </a:xfrm>
        </p:spPr>
        <p:txBody>
          <a:bodyPr wrap="square" anchor="t" anchorCtr="0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349C05-927F-3348-96DF-9086CF2761D6}" type="datetime1">
              <a:rPr lang="en-US" smtClean="0"/>
              <a:t>6/17/2017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pic>
        <p:nvPicPr>
          <p:cNvPr id="6" name="Picture 5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746760" y="9906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93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9899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1020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3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226335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Bottom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8386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Right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6824639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Title Only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79362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4231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5118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47666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5104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7967461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Title + Lef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73836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5099535" y="621831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Source: </a:t>
            </a:r>
            <a:r>
              <a:rPr lang="ru-RU" dirty="0">
                <a:solidFill>
                  <a:schemeClr val="bg1"/>
                </a:solidFill>
                <a:hlinkClick r:id="rId2"/>
              </a:rPr>
              <a:t>http://salearnership.co.za/wp-content/uploads/2016/07/Agriculture.jpg</a:t>
            </a:r>
            <a:endParaRPr lang="en-US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267092" cy="6858000"/>
          </a:xfrm>
          <a:prstGeom prst="rect">
            <a:avLst/>
          </a:prstGeom>
        </p:spPr>
      </p:pic>
      <p:cxnSp>
        <p:nvCxnSpPr>
          <p:cNvPr id="7" name="Straight Connector 13"/>
          <p:cNvCxnSpPr/>
          <p:nvPr userDrawn="1"/>
        </p:nvCxnSpPr>
        <p:spPr>
          <a:xfrm>
            <a:off x="762000" y="3886200"/>
            <a:ext cx="320675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14" descr="USAID_Logo_White_v02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4213" y="685800"/>
            <a:ext cx="1828800" cy="544513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5486400" cy="1600200"/>
          </a:xfr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Зразок підзаголовка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chemeClr val="bg1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2E21A450-5CD8-4673-8C57-69DE2289ACA1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521450"/>
            <a:ext cx="2895600" cy="1841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uk-UA" altLang="en-US"/>
              <a:t>ПРОЕКТ </a:t>
            </a:r>
            <a:r>
              <a:rPr lang="en-US" altLang="en-US"/>
              <a:t>USAID </a:t>
            </a:r>
            <a:r>
              <a:rPr lang="uk-UA" altLang="en-US"/>
              <a:t>«ПІДТРИМКА АГРАРНОГО І СІЛЬСЬКОГО РОЗВИТКУ»</a:t>
            </a:r>
            <a:endParaRPr lang="en-US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6B48781-AE1A-4892-9B29-9C6DAF40D37D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3059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USAID_Logo_White_v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685800"/>
            <a:ext cx="18288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15"/>
          <p:cNvCxnSpPr/>
          <p:nvPr userDrawn="1"/>
        </p:nvCxnSpPr>
        <p:spPr>
          <a:xfrm>
            <a:off x="762000" y="3886200"/>
            <a:ext cx="320675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5486400" cy="160020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Зразок підзаголовка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664D58DD-A282-4423-8FC3-D926642B4EC3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 dirty="0"/>
              <a:t>FOOTER GOES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4FEE40-21E3-4665-B2CB-BD1D9E8EABFA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67740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SAID_Logo_White_v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5943600"/>
            <a:ext cx="1536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6"/>
          <p:cNvCxnSpPr/>
          <p:nvPr userDrawn="1"/>
        </p:nvCxnSpPr>
        <p:spPr>
          <a:xfrm>
            <a:off x="746125" y="990600"/>
            <a:ext cx="320675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27782"/>
            <a:ext cx="5486400" cy="1077218"/>
          </a:xfrm>
        </p:spPr>
        <p:txBody>
          <a:bodyPr anchor="t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889199A-EA15-4317-9901-CDFE76F79128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479530C-883E-4F6B-ACCE-BE4BBD33EE00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9241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89185"/>
            <a:ext cx="7772400" cy="47830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86104" y="193425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 dirty="0"/>
              <a:t>Зразок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86267A68-8D63-437A-BBF5-3D4B68DE42C9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0238CDB0-D24E-4C67-8B33-270FDCB37725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8780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608D0FC9-3CB0-4D78-930F-45E46F6DB9E8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D7910582-EBE0-43F4-99DF-6B60D5D3A5DA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68490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2D3F959A-D5CB-46E1-9E34-BF9EB27908E6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83A3B269-9F45-4843-850C-28FDE95D6825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3837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Bottom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0903410F-E290-41AD-B7B0-3C6168B3D753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46F7F76-61CC-4DC6-964A-FFC8883B958D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857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408204"/>
            <a:ext cx="3657296" cy="1389888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5DF79182-A153-44FF-9160-CCBD9F9EC956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EB594D-A68D-4274-9E07-B16575B9FE5C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9066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7104" y="2971800"/>
            <a:ext cx="3885896" cy="954107"/>
          </a:xfrm>
        </p:spPr>
        <p:txBody>
          <a:bodyPr anchor="ctr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3E5B16A4-D05E-4162-81BA-CD43EFF8CA46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835C35AD-1CE5-42DC-9015-16B4CA22250E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36913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D8575020-315B-4A1F-B3E7-1DBCDBA266D0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8B3D6F8B-45E4-4AD8-8754-5BB2B22612E5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17134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9E95916C-E890-4675-A0D7-A5F1E7A9AFBF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59F88F78-F67B-4CB5-A11F-8560630FA93C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1031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C13AAC57-2FA2-4344-B3EF-B52A30AC921C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AC2D415C-3639-4CD3-9EFF-12E212B50A81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6615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3429000"/>
            <a:ext cx="8839200" cy="3276600"/>
          </a:xfrm>
          <a:solidFill>
            <a:srgbClr val="E7E7E5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8FFCA6B4-25A3-4955-B118-0B8B92875C79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CEDB322-E934-48CF-8477-DCF8FA43C6C6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5646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52400"/>
            <a:ext cx="4419600" cy="6553200"/>
          </a:xfrm>
          <a:solidFill>
            <a:srgbClr val="E7E7E5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408204"/>
            <a:ext cx="3657296" cy="1389888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28030F70-8838-4EB4-A6A6-95E3D12C9601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E5A2F2A-0440-4985-ACE3-279EFA347430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0230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152400"/>
            <a:ext cx="4419600" cy="6553200"/>
          </a:xfrm>
          <a:solidFill>
            <a:srgbClr val="E7E7E5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7104" y="2971800"/>
            <a:ext cx="3885896" cy="954107"/>
          </a:xfrm>
        </p:spPr>
        <p:txBody>
          <a:bodyPr anchor="ctr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3AB930D7-014C-4385-8D6A-CD84CAC9080E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F12FE5C6-F70D-417C-A280-41F965F6A138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3265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27000"/>
            <a:ext cx="8839200" cy="657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USAID_Logo_White_v0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5943600"/>
            <a:ext cx="1536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16"/>
          <p:cNvCxnSpPr/>
          <p:nvPr userDrawn="1"/>
        </p:nvCxnSpPr>
        <p:spPr>
          <a:xfrm>
            <a:off x="762000" y="3886200"/>
            <a:ext cx="320675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Зразок підзаголовка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64C99D7F-3C40-4642-9512-3F920AF728CB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B7F91FA-9911-4229-A20F-485A827CCFCC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3338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USAID_Logo_White_v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685800"/>
            <a:ext cx="18288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15"/>
          <p:cNvCxnSpPr/>
          <p:nvPr userDrawn="1"/>
        </p:nvCxnSpPr>
        <p:spPr>
          <a:xfrm>
            <a:off x="762000" y="3886200"/>
            <a:ext cx="320675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5486400" cy="160020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Зразок підзаголовка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0035FCF6-22E1-40E3-97A3-71509250D59F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916FF5F-A63D-495A-A617-96944266162F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69035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SAID_Logo_White_v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5943600"/>
            <a:ext cx="1536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6"/>
          <p:cNvCxnSpPr/>
          <p:nvPr userDrawn="1"/>
        </p:nvCxnSpPr>
        <p:spPr>
          <a:xfrm>
            <a:off x="746125" y="990600"/>
            <a:ext cx="320675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27782"/>
            <a:ext cx="5486400" cy="1077218"/>
          </a:xfrm>
        </p:spPr>
        <p:txBody>
          <a:bodyPr anchor="t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59223AC-E6CA-45F0-9ACA-AA615546442E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40988B3-4303-4FFB-BE15-170B9DF0A7B2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4426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E39CFB5C-D149-4E18-878A-9CA1E24613D6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D7A79C41-5D2F-443B-B6FC-45453AD5FAB2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2798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B66E8C56-6C74-4DEA-9CAA-476FB2E05806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998E49DD-A426-4A81-8548-2D0973A1B795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3709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AEC89D95-8D37-45E1-BBA3-4951BC1CCCE7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9050264F-3894-4B56-82A2-7B5E3060A615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2924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Bottom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74EA7243-E21E-4B25-8E5A-58D784DD63BC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90F5A81-292B-4FA7-9F24-764E4E28F4CC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48786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408204"/>
            <a:ext cx="3657296" cy="1389888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25CEBE17-1B86-4B92-8F50-B27E8C8F6883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1342F9D-921C-463F-AE03-21D844A71D43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6510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7104" y="2971800"/>
            <a:ext cx="3885896" cy="954107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D0756F13-7EF7-4059-BE0B-BD6B6A994593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F14E7F89-43AB-43D2-9FCD-5AAD575161DE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76569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BA1A5A60-F991-4A9C-BEFA-4BC32A1CA0A6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98C3E92F-7660-49E4-9466-2999C5CEE1FA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8977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8BA35E71-6D02-4B22-876C-CC31E96A1E1B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EC618F07-F233-4BF7-9A47-EF22C54376A1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2930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3628CBDB-1D7D-44ED-BE77-5EE532657A08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5635813C-3A24-47DF-A3FF-6C293099C097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7028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3429000"/>
            <a:ext cx="8839200" cy="3276600"/>
          </a:xfrm>
          <a:solidFill>
            <a:srgbClr val="E7E7E5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1C671703-E322-4D46-8F1E-07B929A7BE22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05AAEC-30B9-4683-98C9-D051A87CB6B2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01023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52400"/>
            <a:ext cx="4419600" cy="6553200"/>
          </a:xfrm>
          <a:solidFill>
            <a:srgbClr val="E7E7E5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408204"/>
            <a:ext cx="3657296" cy="1389888"/>
          </a:xfrm>
        </p:spPr>
        <p:txBody>
          <a:bodyPr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94CF825A-6C37-453F-AA75-B98EE2B4F236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612BB0-B7A1-4300-B9A3-782576997A65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55210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Title + Lef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152400"/>
            <a:ext cx="4419600" cy="6553200"/>
          </a:xfrm>
          <a:solidFill>
            <a:srgbClr val="E7E7E5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7104" y="2971800"/>
            <a:ext cx="3885896" cy="954107"/>
          </a:xfrm>
        </p:spPr>
        <p:txBody>
          <a:bodyPr anchor="ctr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B24F8546-1343-463A-9851-2D5D6EE5AB28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9544AFC1-F490-4FA7-B87F-20314BA990D2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70761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d/Gray 1 Content +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408204"/>
            <a:ext cx="3657296" cy="1389888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8CFD9E8C-686B-4358-A9C5-0D73BD802922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BC457AC-ABFA-4E50-9357-A00346430FC7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88706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d/Gray 1 Content + Bottom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</p:spPr>
        <p:txBody>
          <a:bodyPr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152400" y="6521450"/>
            <a:ext cx="2133600" cy="184150"/>
          </a:xfrm>
        </p:spPr>
        <p:txBody>
          <a:bodyPr/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F3755B41-CE99-4904-A774-D7A513B3C960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521450"/>
            <a:ext cx="2895600" cy="184150"/>
          </a:xfrm>
        </p:spPr>
        <p:txBody>
          <a:bodyPr/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858000" y="6521450"/>
            <a:ext cx="2133600" cy="1841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9BB0B5A-0317-4E68-BD69-A8F1E85B0F26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758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0079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fld id="{7C017F59-29DA-6F48-B92A-5AD511CC2D63}" type="datetime1">
              <a:rPr lang="en-US" smtClean="0"/>
              <a:pPr/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0079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0079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2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FFFFFF"/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88133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4" r:id="rId2"/>
    <p:sldLayoutId id="2147483654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4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30" r:id="rId15"/>
    <p:sldLayoutId id="2147483696" r:id="rId16"/>
    <p:sldLayoutId id="2147483716" r:id="rId17"/>
    <p:sldLayoutId id="2147483717" r:id="rId18"/>
    <p:sldLayoutId id="2147483718" r:id="rId19"/>
    <p:sldLayoutId id="2147483686" r:id="rId20"/>
    <p:sldLayoutId id="2147483720" r:id="rId21"/>
    <p:sldLayoutId id="2147483699" r:id="rId22"/>
    <p:sldLayoutId id="2147483694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0" i="0" kern="1200">
          <a:solidFill>
            <a:srgbClr val="BA0C2F"/>
          </a:solidFill>
          <a:latin typeface="Gill Sans MT"/>
          <a:ea typeface="+mj-ea"/>
          <a:cs typeface="Gill Sans MT"/>
        </a:defRPr>
      </a:lvl1pPr>
    </p:titleStyle>
    <p:bodyStyle>
      <a:lvl1pPr marL="230188" indent="-230188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•"/>
        <a:defRPr sz="2000" b="0" i="0" kern="1200">
          <a:solidFill>
            <a:srgbClr val="635C5B"/>
          </a:solidFill>
          <a:latin typeface="Gill Sans MT"/>
          <a:ea typeface="+mn-ea"/>
          <a:cs typeface="Gill Sans MT"/>
        </a:defRPr>
      </a:lvl1pPr>
      <a:lvl2pPr marL="684213" indent="-230188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–"/>
        <a:defRPr sz="2000" b="0" i="0" kern="1200">
          <a:solidFill>
            <a:srgbClr val="635C5B"/>
          </a:solidFill>
          <a:latin typeface="Gill Sans MT"/>
          <a:ea typeface="+mn-ea"/>
          <a:cs typeface="Gill Sans MT"/>
        </a:defRPr>
      </a:lvl2pPr>
      <a:lvl3pPr marL="914400" indent="-230188" algn="l" defTabSz="4572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rgbClr val="6C6463"/>
          </a:solidFill>
          <a:latin typeface="Gill Sans MT"/>
          <a:ea typeface="+mn-ea"/>
          <a:cs typeface="Gill Sans MT"/>
        </a:defRPr>
      </a:lvl3pPr>
      <a:lvl4pPr marL="1146175" indent="-231775" algn="l" defTabSz="457200" rtl="0" eaLnBrk="1" latinLnBrk="0" hangingPunct="1">
        <a:spcBef>
          <a:spcPct val="20000"/>
        </a:spcBef>
        <a:buFont typeface="Arial"/>
        <a:buChar char="–"/>
        <a:defRPr sz="1600" b="0" i="0" kern="1200">
          <a:solidFill>
            <a:srgbClr val="6C6463"/>
          </a:solidFill>
          <a:latin typeface="Gill Sans MT"/>
          <a:ea typeface="+mn-ea"/>
          <a:cs typeface="Gill Sans MT"/>
        </a:defRPr>
      </a:lvl4pPr>
      <a:lvl5pPr marL="1255713" indent="-230188" algn="l" defTabSz="457200" rtl="0" eaLnBrk="1" latinLnBrk="0" hangingPunct="1">
        <a:spcBef>
          <a:spcPct val="20000"/>
        </a:spcBef>
        <a:buFont typeface="Arial"/>
        <a:buChar char="»"/>
        <a:defRPr sz="1400" b="0" i="0" kern="1200">
          <a:solidFill>
            <a:srgbClr val="6C6463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5800" y="439615"/>
            <a:ext cx="7772400" cy="53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1228299"/>
            <a:ext cx="7772400" cy="472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9388"/>
            <a:ext cx="2133600" cy="18573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2359AE01-BD91-4F96-9578-4767C90269BD}" type="datetime1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9388"/>
            <a:ext cx="2895600" cy="18573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9388"/>
            <a:ext cx="2133600" cy="1857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600">
                <a:solidFill>
                  <a:srgbClr val="635C5B"/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979FF78C-FDC8-46CF-B892-26E0C7C59B31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2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cs typeface="Gill Sans MT"/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 bwMode="auto">
          <a:xfrm>
            <a:off x="3124200" y="6521450"/>
            <a:ext cx="289560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635C5B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635C5B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6C6463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6C6463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rgbClr val="6C6463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rgbClr val="6C6463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rgbClr val="6C6463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rgbClr val="6C6463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rgbClr val="6C6463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r>
              <a:rPr lang="en-US" altLang="en-US" sz="600">
                <a:solidFill>
                  <a:srgbClr val="6C6463"/>
                </a:solidFill>
                <a:latin typeface="+mn-lt"/>
                <a:cs typeface="Arial" panose="020B0604020202020204" pitchFamily="34" charset="0"/>
              </a:rPr>
              <a:t>USAID AGRICULTURE AND RURAL DEVELOPMENT SUPPORT PROJECT</a:t>
            </a:r>
            <a:endParaRPr lang="en-US" altLang="en-US" sz="600" dirty="0">
              <a:solidFill>
                <a:srgbClr val="6C6463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09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764" r:id="rId25"/>
    <p:sldLayoutId id="2147483765" r:id="rId26"/>
    <p:sldLayoutId id="2147483766" r:id="rId27"/>
    <p:sldLayoutId id="2147483767" r:id="rId28"/>
    <p:sldLayoutId id="2147483768" r:id="rId29"/>
    <p:sldLayoutId id="2147483769" r:id="rId30"/>
    <p:sldLayoutId id="2147483770" r:id="rId31"/>
    <p:sldLayoutId id="2147483771" r:id="rId32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BA0C2F"/>
          </a:solidFill>
          <a:latin typeface="Gill Sans MT"/>
          <a:ea typeface="Gill Sans MT" pitchFamily="34" charset="0"/>
          <a:cs typeface="Gill Sans MT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BA0C2F"/>
          </a:solidFill>
          <a:latin typeface="Gill Sans MT" pitchFamily="34" charset="0"/>
          <a:ea typeface="Gill Sans MT" pitchFamily="34" charset="0"/>
          <a:cs typeface="Gill Sans MT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BA0C2F"/>
          </a:solidFill>
          <a:latin typeface="Gill Sans MT" pitchFamily="34" charset="0"/>
          <a:ea typeface="Gill Sans MT" pitchFamily="34" charset="0"/>
          <a:cs typeface="Gill Sans MT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BA0C2F"/>
          </a:solidFill>
          <a:latin typeface="Gill Sans MT" pitchFamily="34" charset="0"/>
          <a:ea typeface="Gill Sans MT" pitchFamily="34" charset="0"/>
          <a:cs typeface="Gill Sans MT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BA0C2F"/>
          </a:solidFill>
          <a:latin typeface="Gill Sans MT" pitchFamily="34" charset="0"/>
          <a:ea typeface="Gill Sans MT" pitchFamily="34" charset="0"/>
          <a:cs typeface="Gill Sans MT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rgbClr val="BA0C2F"/>
          </a:solidFill>
          <a:latin typeface="Gill Sans MT" pitchFamily="34" charset="0"/>
          <a:ea typeface="Gill Sans MT" pitchFamily="34" charset="0"/>
          <a:cs typeface="Gill Sans MT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rgbClr val="BA0C2F"/>
          </a:solidFill>
          <a:latin typeface="Gill Sans MT" pitchFamily="34" charset="0"/>
          <a:ea typeface="Gill Sans MT" pitchFamily="34" charset="0"/>
          <a:cs typeface="Gill Sans MT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rgbClr val="BA0C2F"/>
          </a:solidFill>
          <a:latin typeface="Gill Sans MT" pitchFamily="34" charset="0"/>
          <a:ea typeface="Gill Sans MT" pitchFamily="34" charset="0"/>
          <a:cs typeface="Gill Sans MT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rgbClr val="BA0C2F"/>
          </a:solidFill>
          <a:latin typeface="Gill Sans MT" pitchFamily="34" charset="0"/>
          <a:ea typeface="Gill Sans MT" pitchFamily="34" charset="0"/>
          <a:cs typeface="Gill Sans MT" pitchFamily="34" charset="0"/>
        </a:defRPr>
      </a:lvl9pPr>
    </p:titleStyle>
    <p:bodyStyle>
      <a:lvl1pPr marL="341313" indent="-341313" algn="l" defTabSz="457200" rtl="0" eaLnBrk="0" fontAlgn="base" hangingPunct="0">
        <a:spcBef>
          <a:spcPct val="0"/>
        </a:spcBef>
        <a:spcAft>
          <a:spcPts val="1200"/>
        </a:spcAft>
        <a:buClr>
          <a:srgbClr val="C00000"/>
        </a:buClr>
        <a:buFont typeface="Wingdings" panose="05000000000000000000" pitchFamily="2" charset="2"/>
        <a:buChar char="q"/>
        <a:defRPr sz="2000" kern="1200">
          <a:solidFill>
            <a:srgbClr val="635C5B"/>
          </a:solidFill>
          <a:latin typeface="Gill Sans MT"/>
          <a:ea typeface="Gill Sans MT" pitchFamily="34" charset="0"/>
          <a:cs typeface="Gill Sans MT"/>
        </a:defRPr>
      </a:lvl1pPr>
      <a:lvl2pPr marL="804863" indent="-350838" algn="l" defTabSz="457200" rtl="0" eaLnBrk="0" fontAlgn="base" hangingPunct="0">
        <a:spcBef>
          <a:spcPct val="0"/>
        </a:spcBef>
        <a:spcAft>
          <a:spcPts val="1200"/>
        </a:spcAft>
        <a:buClr>
          <a:srgbClr val="C00000"/>
        </a:buClr>
        <a:buFont typeface="Wingdings" panose="05000000000000000000" pitchFamily="2" charset="2"/>
        <a:buChar char="v"/>
        <a:defRPr sz="2000" kern="1200">
          <a:solidFill>
            <a:srgbClr val="635C5B"/>
          </a:solidFill>
          <a:latin typeface="Gill Sans MT"/>
          <a:ea typeface="Gill Sans MT" pitchFamily="34" charset="0"/>
          <a:cs typeface="Gill Sans MT"/>
        </a:defRPr>
      </a:lvl2pPr>
      <a:lvl3pPr marL="914400" indent="-230188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6C6463"/>
          </a:solidFill>
          <a:latin typeface="Gill Sans MT"/>
          <a:ea typeface="Gill Sans MT" pitchFamily="34" charset="0"/>
          <a:cs typeface="Gill Sans MT"/>
        </a:defRPr>
      </a:lvl3pPr>
      <a:lvl4pPr marL="1146175" indent="-231775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C6463"/>
          </a:solidFill>
          <a:latin typeface="Gill Sans MT"/>
          <a:ea typeface="Gill Sans MT" pitchFamily="34" charset="0"/>
          <a:cs typeface="Gill Sans MT"/>
        </a:defRPr>
      </a:lvl4pPr>
      <a:lvl5pPr marL="1255713" indent="-230188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 kern="1200">
          <a:solidFill>
            <a:srgbClr val="6C6463"/>
          </a:solidFill>
          <a:latin typeface="Gill Sans MT"/>
          <a:ea typeface="Gill Sans MT" pitchFamily="34" charset="0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4766930"/>
            <a:ext cx="1600200" cy="41467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16 червня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2017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381000" y="1447800"/>
            <a:ext cx="8686800" cy="1600200"/>
          </a:xfrm>
          <a:prstGeom prst="rect">
            <a:avLst/>
          </a:prstGeom>
          <a:noFill/>
          <a:ln>
            <a:noFill/>
          </a:ln>
          <a:effectLst>
            <a:outerShdw blurRad="254000" dir="2700000" algn="tl" rotWithShape="0">
              <a:srgbClr val="00000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bg1"/>
                </a:solidFill>
                <a:latin typeface="Gill Sans MT"/>
                <a:ea typeface="Gill Sans MT" pitchFamily="34" charset="0"/>
                <a:cs typeface="Gill Sans MT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BA0C2F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BA0C2F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BA0C2F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BA0C2F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BA0C2F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BA0C2F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BA0C2F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BA0C2F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defRPr>
            </a:lvl9pPr>
          </a:lstStyle>
          <a:p>
            <a:pPr algn="ctr"/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</a:t>
            </a:r>
            <a:b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 bwMode="auto">
          <a:xfrm>
            <a:off x="2286000" y="3848100"/>
            <a:ext cx="6172200" cy="800100"/>
          </a:xfrm>
          <a:prstGeom prst="rect">
            <a:avLst/>
          </a:prstGeom>
          <a:noFill/>
          <a:ln>
            <a:noFill/>
          </a:ln>
          <a:effectLst>
            <a:outerShdw blurRad="254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57200" rtl="0" eaLnBrk="0" fontAlgn="base" hangingPunct="0">
              <a:spcBef>
                <a:spcPct val="0"/>
              </a:spcBef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None/>
              <a:defRPr sz="1800" kern="1200" baseline="0">
                <a:solidFill>
                  <a:schemeClr val="bg1"/>
                </a:solidFill>
                <a:latin typeface="Gill Sans MT"/>
                <a:ea typeface="Gill Sans MT" pitchFamily="34" charset="0"/>
                <a:cs typeface="Gill Sans MT"/>
              </a:defRPr>
            </a:lvl1pPr>
            <a:lvl2pPr marL="457200" indent="0" algn="ctr" defTabSz="457200" rtl="0" eaLnBrk="0" fontAlgn="base" hangingPunct="0">
              <a:spcBef>
                <a:spcPct val="0"/>
              </a:spcBef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ill Sans MT"/>
                <a:ea typeface="Gill Sans MT" pitchFamily="34" charset="0"/>
                <a:cs typeface="Gill Sans MT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Gill Sans MT"/>
                <a:ea typeface="Gill Sans MT" pitchFamily="34" charset="0"/>
                <a:cs typeface="Gill Sans MT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Gill Sans MT"/>
                <a:ea typeface="Gill Sans MT" pitchFamily="34" charset="0"/>
                <a:cs typeface="Gill Sans MT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Gill Sans MT"/>
                <a:ea typeface="Gill Sans MT" pitchFamily="34" charset="0"/>
                <a:cs typeface="Gill Sans MT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ЗРОСТАННЯ СІЛЬСЬКОГОГОСПОДАРСЬКИХ РИНКІВ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І СІЛЬСЬКИЙ РОЗВИТОК В УКРАЇНІ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04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B7343D-1FD4-744C-9192-B6EF5881B96B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6/17/2017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28600" y="2057401"/>
            <a:ext cx="4343400" cy="4114799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Тривалість: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жовтень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 р. – 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липень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 р.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Бюджет: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20,6 млн. дол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США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Впроваджує: 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Кімонікс Інтернешнл. Інк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81000" y="413097"/>
            <a:ext cx="4343400" cy="1384995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 USAID «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Підтримка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аграрного і 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сільського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Кімонікс Інтернешнл. Інк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556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848380"/>
            <a:ext cx="8033266" cy="2649074"/>
          </a:xfrm>
        </p:spPr>
        <p:txBody>
          <a:bodyPr>
            <a:no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Покращення ділового середовища та ефективності врядування в сільськогосподарському секторі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Збільшення обсягу інвестицій, підвищення продуктивності, рівня зайнятості й доходів у сільськогосподарському секторі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Поліпшення добробуту сільських громад і вразливих категорій виробників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Підвищення конкурентоспроможності продукції та якості управління в аграрній галузі, що забезпечить привабливі умови проживання в сільській місцевості України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5C1E33-7843-DD4E-A777-43ECB6153BE3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6/17/2017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FOOTER GOES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523220"/>
          </a:xfrm>
        </p:spPr>
        <p:txBody>
          <a:bodyPr/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Мета нашого проекту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600" y="3598480"/>
            <a:ext cx="8382000" cy="3107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 rot="16200000">
            <a:off x="7255133" y="4860667"/>
            <a:ext cx="2743200" cy="184666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298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 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8067932" cy="2362200"/>
          </a:xfrm>
        </p:spPr>
        <p:txBody>
          <a:bodyPr>
            <a:normAutofit fontScale="90000"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i="1" dirty="0">
                <a:latin typeface="Arial" panose="020B0604020202020204" pitchFamily="34" charset="0"/>
                <a:cs typeface="Arial" panose="020B0604020202020204" pitchFamily="34" charset="0"/>
              </a:rPr>
              <a:t>Покращення експортної </a:t>
            </a:r>
            <a:r>
              <a:rPr lang="uk-UA" b="1" i="1" dirty="0" err="1">
                <a:latin typeface="Arial" panose="020B0604020202020204" pitchFamily="34" charset="0"/>
                <a:cs typeface="Arial" panose="020B0604020202020204" pitchFamily="34" charset="0"/>
              </a:rPr>
              <a:t>конкуретноспроможності</a:t>
            </a:r>
            <a:r>
              <a:rPr lang="uk-UA" b="1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uk-UA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i="1" dirty="0">
                <a:latin typeface="Arial" panose="020B0604020202020204" pitchFamily="34" charset="0"/>
                <a:cs typeface="Arial" panose="020B0604020202020204" pitchFamily="34" charset="0"/>
              </a:rPr>
              <a:t>як не втратити можливостей </a:t>
            </a:r>
            <a:br>
              <a:rPr lang="uk-UA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i="1" dirty="0">
                <a:latin typeface="Arial" panose="020B0604020202020204" pitchFamily="34" charset="0"/>
                <a:cs typeface="Arial" panose="020B0604020202020204" pitchFamily="34" charset="0"/>
              </a:rPr>
              <a:t>і «нагодувати майбутнє»?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4505068" y="5638800"/>
            <a:ext cx="4486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Микола Гриценко, 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керівник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напряму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аграрних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ринків</a:t>
            </a:r>
            <a:endParaRPr lang="uk-U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</p:spPr>
        <p:txBody>
          <a:bodyPr/>
          <a:lstStyle/>
          <a:p>
            <a:fld id="{EB2C8F94-9D67-854F-8417-3B884156945E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6/17/2017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33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2C8F94-9D67-854F-8417-3B884156945E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6/17/2017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523220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Ми працюємо у аграрному сектор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257800" y="3126594"/>
            <a:ext cx="2350976" cy="1674006"/>
            <a:chOff x="4126024" y="2819400"/>
            <a:chExt cx="2350976" cy="1674006"/>
          </a:xfrm>
        </p:grpSpPr>
        <p:sp>
          <p:nvSpPr>
            <p:cNvPr id="17" name="Rectangle: Rounded Corners 16"/>
            <p:cNvSpPr/>
            <p:nvPr/>
          </p:nvSpPr>
          <p:spPr>
            <a:xfrm>
              <a:off x="4126024" y="2857461"/>
              <a:ext cx="2350976" cy="1626671"/>
            </a:xfrm>
            <a:prstGeom prst="roundRect">
              <a:avLst/>
            </a:prstGeom>
            <a:solidFill>
              <a:srgbClr val="002F6C"/>
            </a:solidFill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67049" y="3124200"/>
              <a:ext cx="2057551" cy="136920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4800600" y="2819400"/>
              <a:ext cx="1061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Фрукти</a:t>
              </a:r>
              <a:endPara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Rectangle: Rounded Corners 17"/>
          <p:cNvSpPr/>
          <p:nvPr/>
        </p:nvSpPr>
        <p:spPr>
          <a:xfrm>
            <a:off x="5269024" y="1183455"/>
            <a:ext cx="2350976" cy="1626671"/>
          </a:xfrm>
          <a:prstGeom prst="roundRect">
            <a:avLst/>
          </a:prstGeom>
          <a:solidFill>
            <a:srgbClr val="002F6C"/>
          </a:solidFill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063" y="1447800"/>
            <a:ext cx="1760550" cy="14205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5944063" y="1143000"/>
            <a:ext cx="1049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Молоко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9"/>
          <p:cNvSpPr/>
          <p:nvPr/>
        </p:nvSpPr>
        <p:spPr>
          <a:xfrm>
            <a:off x="1600200" y="1183455"/>
            <a:ext cx="2350976" cy="1626671"/>
          </a:xfrm>
          <a:prstGeom prst="roundRect">
            <a:avLst/>
          </a:prstGeom>
          <a:solidFill>
            <a:srgbClr val="002F6C"/>
          </a:solidFill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610" y="1507944"/>
            <a:ext cx="1685083" cy="12621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2263093" y="118154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ясо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: Rounded Corners 20"/>
          <p:cNvSpPr/>
          <p:nvPr/>
        </p:nvSpPr>
        <p:spPr>
          <a:xfrm>
            <a:off x="1600200" y="3144359"/>
            <a:ext cx="2350976" cy="1626671"/>
          </a:xfrm>
          <a:prstGeom prst="roundRect">
            <a:avLst/>
          </a:prstGeom>
          <a:solidFill>
            <a:srgbClr val="002F6C"/>
          </a:solidFill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680" y="3431394"/>
            <a:ext cx="2003649" cy="1339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2263093" y="3124200"/>
            <a:ext cx="931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Овочі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62205" y="5112603"/>
            <a:ext cx="74435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i="1" dirty="0">
                <a:latin typeface="Arial" panose="020B0604020202020204" pitchFamily="34" charset="0"/>
                <a:cs typeface="Arial" panose="020B0604020202020204" pitchFamily="34" charset="0"/>
              </a:rPr>
              <a:t>Особлива увага на розвиток </a:t>
            </a:r>
            <a:r>
              <a:rPr lang="uk-UA" sz="2400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МСП, залучених до ланцюгів створення доданої вартості 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</p:spPr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 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82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48690" y="1219200"/>
            <a:ext cx="5909310" cy="6118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 надаємо допомогу у: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 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504" y="228600"/>
            <a:ext cx="8153096" cy="954107"/>
          </a:xfr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Покращення роботи ринків і сприяння сільському розвитку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152400" y="1752600"/>
            <a:ext cx="5909310" cy="715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адаптації до </a:t>
            </a:r>
            <a:r>
              <a:rPr lang="uk-UA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міжнародних стандартів безпечності 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харчової продукції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8"/>
          <p:cNvSpPr txBox="1">
            <a:spLocks/>
          </p:cNvSpPr>
          <p:nvPr/>
        </p:nvSpPr>
        <p:spPr>
          <a:xfrm>
            <a:off x="152400" y="2662591"/>
            <a:ext cx="6248400" cy="918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отриманні доступу </a:t>
            </a:r>
            <a:r>
              <a:rPr lang="uk-UA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експортних ринків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, використанні тарифних квот</a:t>
            </a:r>
          </a:p>
        </p:txBody>
      </p:sp>
      <p:sp>
        <p:nvSpPr>
          <p:cNvPr id="11" name="Content Placeholder 8"/>
          <p:cNvSpPr txBox="1">
            <a:spLocks/>
          </p:cNvSpPr>
          <p:nvPr/>
        </p:nvSpPr>
        <p:spPr>
          <a:xfrm>
            <a:off x="152400" y="3510451"/>
            <a:ext cx="5909310" cy="517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підвищенні </a:t>
            </a:r>
            <a:r>
              <a:rPr lang="uk-UA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продуктивності</a:t>
            </a:r>
          </a:p>
        </p:txBody>
      </p:sp>
      <p:sp>
        <p:nvSpPr>
          <p:cNvPr id="13" name="Content Placeholder 8"/>
          <p:cNvSpPr txBox="1">
            <a:spLocks/>
          </p:cNvSpPr>
          <p:nvPr/>
        </p:nvSpPr>
        <p:spPr>
          <a:xfrm>
            <a:off x="152400" y="5726497"/>
            <a:ext cx="5909310" cy="478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покращенні </a:t>
            </a:r>
            <a:r>
              <a:rPr lang="uk-UA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ринкової взаємодії</a:t>
            </a:r>
          </a:p>
        </p:txBody>
      </p:sp>
      <p:sp>
        <p:nvSpPr>
          <p:cNvPr id="14" name="Content Placeholder 8"/>
          <p:cNvSpPr txBox="1">
            <a:spLocks/>
          </p:cNvSpPr>
          <p:nvPr/>
        </p:nvSpPr>
        <p:spPr>
          <a:xfrm>
            <a:off x="152400" y="4948823"/>
            <a:ext cx="5909310" cy="7161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доступу до кредитів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 та інших механізмів фінансування</a:t>
            </a:r>
          </a:p>
        </p:txBody>
      </p:sp>
      <p:sp>
        <p:nvSpPr>
          <p:cNvPr id="15" name="Content Placeholder 8"/>
          <p:cNvSpPr txBox="1">
            <a:spLocks/>
          </p:cNvSpPr>
          <p:nvPr/>
        </p:nvSpPr>
        <p:spPr>
          <a:xfrm>
            <a:off x="152400" y="4089443"/>
            <a:ext cx="5909310" cy="797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посиленні присутності на </a:t>
            </a:r>
            <a:r>
              <a:rPr lang="uk-UA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ринках інших країн 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uk-UA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внутрішньому ринку 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170" y="1447800"/>
            <a:ext cx="1038201" cy="1038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47" r="19235"/>
          <a:stretch/>
        </p:blipFill>
        <p:spPr>
          <a:xfrm>
            <a:off x="7743825" y="1447800"/>
            <a:ext cx="1043463" cy="1020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793" y="5278229"/>
            <a:ext cx="2276661" cy="1300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Date Placeholder 1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</p:spPr>
        <p:txBody>
          <a:bodyPr/>
          <a:lstStyle/>
          <a:p>
            <a:fld id="{EB2C8F94-9D67-854F-8417-3B884156945E}" type="datetime1">
              <a:rPr lang="en-US" smtClean="0"/>
              <a:pPr/>
              <a:t>6/17/2017</a:t>
            </a:fld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102" y="2663707"/>
            <a:ext cx="1145975" cy="9176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9920" y="3314915"/>
            <a:ext cx="1429355" cy="1205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9751" y="4106099"/>
            <a:ext cx="1297720" cy="939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53589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42899" y="1261020"/>
            <a:ext cx="8626577" cy="2590800"/>
          </a:xfrm>
        </p:spPr>
        <p:txBody>
          <a:bodyPr>
            <a:no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Залучення учасників ринку до надання допомоги учасникам усього </a:t>
            </a:r>
            <a:r>
              <a:rPr lang="uk-UA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ланцюжка створення доданої вартості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, включно з:</a:t>
            </a:r>
          </a:p>
          <a:p>
            <a:pPr marL="914400" lvl="1" indent="-460375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постачальниками ресурсів</a:t>
            </a:r>
          </a:p>
          <a:p>
            <a:pPr marL="914400" lvl="1" indent="-460375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Виробниками</a:t>
            </a:r>
          </a:p>
          <a:p>
            <a:pPr marL="914400" lvl="1" indent="-460375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торговцями та переробниками</a:t>
            </a:r>
          </a:p>
          <a:p>
            <a:pPr marL="914400" lvl="1" indent="-460375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зацікавленими у підвищенні </a:t>
            </a:r>
            <a:r>
              <a:rPr lang="uk-UA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якості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 української сільськогосподарської продукції</a:t>
            </a:r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838E6-2EFE-2E47-BF15-73F64BC0A44F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6/17/2017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 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954107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Покращення роботи ринків і сприяння сільському розвитку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9382" y="4357892"/>
            <a:ext cx="2328835" cy="2202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381000" y="4397276"/>
            <a:ext cx="6324600" cy="2123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200" dirty="0">
                <a:solidFill>
                  <a:srgbClr val="63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Розширення цільових ланцюгів створення доданої вартості задля:</a:t>
            </a:r>
          </a:p>
          <a:p>
            <a:pPr marL="914400" lvl="1" indent="-457200"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200" dirty="0">
                <a:solidFill>
                  <a:srgbClr val="63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розширення доступу сільського населення до ринків, що сприятиме підвищенню рівня життя на селі.</a:t>
            </a:r>
          </a:p>
        </p:txBody>
      </p:sp>
    </p:spTree>
    <p:extLst>
      <p:ext uri="{BB962C8B-B14F-4D97-AF65-F5344CB8AC3E}">
        <p14:creationId xmlns:p14="http://schemas.microsoft.com/office/powerpoint/2010/main" val="4090506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733800" y="1295400"/>
            <a:ext cx="53340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Допомога кооперативам і сільськогосподарським МСП задля:</a:t>
            </a: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досягнення ефекту </a:t>
            </a:r>
            <a:r>
              <a:rPr lang="uk-UA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економії на масштабі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шляхом горизонтальної та/або вертикальної </a:t>
            </a:r>
            <a:r>
              <a:rPr lang="uk-UA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інтеграції</a:t>
            </a: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підвищення комерційної життєздатності і </a:t>
            </a:r>
            <a:r>
              <a:rPr lang="uk-UA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конкурентоспроможності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на внутрішньому і міжнародному ринках</a:t>
            </a: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забезпечення значної </a:t>
            </a:r>
            <a:r>
              <a:rPr lang="uk-UA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соціально-економічної віддачі</a:t>
            </a:r>
            <a:r>
              <a:rPr lang="uk-UA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їх членам-аграріям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838E6-2EFE-2E47-BF15-73F64BC0A44F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6/17/2017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 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954107"/>
          </a:xfr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Покращення роботи ринків і сприяння сільському розвитку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231" y="1752600"/>
            <a:ext cx="3429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5834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4572000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Підтримка МСП у впровадженні міжнародних стандартів якості та безпечності сільськогосподарської продукції (Global GAP,  HACCP)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Допомога МСП у розробці торгових марок, брендів, покращенні упаковки їх продукції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Підтримка МСП у проведенні аналізу ринкової кон'юнктури та/або сегментування ринку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Допомога у розробці експортних стратегій та планів експорту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Розробка каталогів молочної продукції, овочів і фруктів для заходів В2В та міжнародних ярмарків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Допомога учасникам Проекту щодо участі в міжнародних ярмарках і виставках в Україні та за кордоном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Організація зустрічей B2B на місцевому рівні і за кордоном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FB1AD-D69E-B741-965A-0BAE826C2FA6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6/17/2017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 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954107"/>
          </a:xfr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Основні напрями роботи з розширення зовнішніх ринків </a:t>
            </a:r>
          </a:p>
        </p:txBody>
      </p:sp>
    </p:spTree>
    <p:extLst>
      <p:ext uri="{BB962C8B-B14F-4D97-AF65-F5344CB8AC3E}">
        <p14:creationId xmlns:p14="http://schemas.microsoft.com/office/powerpoint/2010/main" val="4050473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4572000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Допомога МСП з </a:t>
            </a:r>
            <a:r>
              <a:rPr lang="uk-UA" b="1" dirty="0">
                <a:solidFill>
                  <a:srgbClr val="BA0C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розробки привабливих зразків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і рекламних матеріалів для підвищення презентації своїх продуктів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Підтримка покращення співпраці з вітчизняними роздрібними мережами (супермаркетами, гуртовими ринками, HoReCa, переробними підприємствами, ProZorro)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Створення 1 або 2 моделі </a:t>
            </a:r>
            <a:r>
              <a:rPr lang="uk-UA" b="1" dirty="0">
                <a:solidFill>
                  <a:srgbClr val="BA0C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продуктового кластера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(наприклад, рослинне / яблуко / молочний кластер)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Підтримка ДПП відновленні або будівництві нових </a:t>
            </a:r>
            <a:r>
              <a:rPr lang="uk-UA" b="1" dirty="0">
                <a:solidFill>
                  <a:srgbClr val="BA0C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сучасних складів для овочів і фруктів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, логістичних центрів, регіональних/місцевих гуртових/роздрібних ринків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Підтримка  для створення ІТ-платформи для надання ринкової інформації в режимі  реального часу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FB1AD-D69E-B741-965A-0BAE826C2FA6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6/17/2017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5"/>
          <p:cNvSpPr txBox="1">
            <a:spLocks/>
          </p:cNvSpPr>
          <p:nvPr/>
        </p:nvSpPr>
        <p:spPr>
          <a:xfrm>
            <a:off x="838200" y="228600"/>
            <a:ext cx="7772400" cy="95410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i="0" kern="1200">
                <a:solidFill>
                  <a:srgbClr val="BA0C2F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r>
              <a:rPr lang="uk-UA" b="1">
                <a:latin typeface="Arial" panose="020B0604020202020204" pitchFamily="34" charset="0"/>
                <a:cs typeface="Arial" panose="020B0604020202020204" pitchFamily="34" charset="0"/>
              </a:rPr>
              <a:t>Основні напрями роботи з розширення зовнішніх ринків </a:t>
            </a:r>
            <a:endParaRPr lang="uk-U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Місце для нижнього колонтитула 3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</p:spPr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 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6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228600" y="1327666"/>
            <a:ext cx="4876800" cy="4920734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Впровадження </a:t>
            </a:r>
            <a:r>
              <a:rPr lang="uk-UA" sz="1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нових технологій </a:t>
            </a: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виробництва, первинної переробки, передпродажної підготовки та логістики сільськогосподарської продукції</a:t>
            </a: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uk-UA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1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Модернізацію  інфраструктури </a:t>
            </a: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зберігання та обробки продукції; </a:t>
            </a: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uk-UA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Впровадження систем </a:t>
            </a:r>
            <a:r>
              <a:rPr lang="uk-UA" sz="1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належної сільськогосподарської практики та систем простежуваності безпечності </a:t>
            </a: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продукції (Global GAP, HACCP);</a:t>
            </a: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uk-UA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Поліпшення </a:t>
            </a:r>
            <a:r>
              <a:rPr lang="uk-UA" sz="1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холодового ланцюга </a:t>
            </a: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/ логістики для зниження втрат після збору врожаю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FB1AD-D69E-B741-965A-0BAE826C2FA6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6/17/2017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 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954107"/>
          </a:xfrm>
        </p:spPr>
        <p:txBody>
          <a:bodyPr/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Грантова підтримка підвищення продуктивності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9088" y="2133600"/>
            <a:ext cx="3940111" cy="4066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6216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381000" y="1295400"/>
            <a:ext cx="7772400" cy="4572000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Співпраця з вітчизняними та міжнародними </a:t>
            </a:r>
            <a:r>
              <a:rPr lang="uk-UA" b="1" dirty="0">
                <a:solidFill>
                  <a:srgbClr val="BA0C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фінансовими організаціями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з питань розширення кредитних ліній/інших кредитних механізмів та покращення доступу МСП до кредитних ресурсів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Допомога МСП у </a:t>
            </a:r>
            <a:r>
              <a:rPr lang="uk-UA" b="1" dirty="0">
                <a:solidFill>
                  <a:srgbClr val="BA0C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розробці фінансово-економічних стратегій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, бізнес-планів для залучення інвестицій/кредитів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b="1" dirty="0">
                <a:solidFill>
                  <a:srgbClr val="BA0C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Співфінансування інноваційних проектів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МСП в рамках грантової програми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Впровадження  моделі </a:t>
            </a:r>
            <a:r>
              <a:rPr lang="uk-UA" b="1" dirty="0">
                <a:solidFill>
                  <a:srgbClr val="BA0C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«фінансових розписок»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у плодоовочевому секторі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Підтримка </a:t>
            </a:r>
            <a:r>
              <a:rPr lang="uk-UA" b="1" dirty="0">
                <a:solidFill>
                  <a:srgbClr val="BA0C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 лізингу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, проектів державно-приватного партнерства у сфері створення об’єктів інфраструктури аграрного ринку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FB1AD-D69E-B741-965A-0BAE826C2FA6}" type="datetime1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6/17/2017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USAID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«ПІДТРИМКА АГРАРНОГО І СІЛЬСЬКОГО РОЗВИТКУ»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954107"/>
          </a:xfr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Покращення доступу МСП до фінансових ресурсів</a:t>
            </a:r>
          </a:p>
        </p:txBody>
      </p:sp>
    </p:spTree>
    <p:extLst>
      <p:ext uri="{BB962C8B-B14F-4D97-AF65-F5344CB8AC3E}">
        <p14:creationId xmlns:p14="http://schemas.microsoft.com/office/powerpoint/2010/main" val="4040549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B594D-EE2C-E248-B7F0-F679C2E525DC}" type="datetime1">
              <a:rPr lang="en-US" smtClean="0"/>
              <a:pPr/>
              <a:t>6/17/2017</a:t>
            </a:fld>
            <a:r>
              <a:rPr lang="en-US" dirty="0"/>
              <a:t>`1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uk-UA" dirty="0"/>
              <a:t>ПРОЕКТ </a:t>
            </a:r>
            <a:r>
              <a:rPr lang="en-US" dirty="0"/>
              <a:t>USAID </a:t>
            </a:r>
            <a:r>
              <a:rPr lang="uk-UA" dirty="0"/>
              <a:t>«ПІДТРИМКА АГРАРНОГО І СІЛЬСЬКОГО РОЗВИТКУ»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845457" y="4114800"/>
            <a:ext cx="5936343" cy="1828800"/>
          </a:xfrm>
        </p:spPr>
        <p:txBody>
          <a:bodyPr>
            <a:noAutofit/>
          </a:bodyPr>
          <a:lstStyle/>
          <a:p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Дякуємо за увагу!</a:t>
            </a: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бульвар Тараса Шевченка, 35,</a:t>
            </a:r>
            <a:b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корпус 2, 6-й поверх,</a:t>
            </a:r>
            <a:b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м. Київ, 01032 Україна</a:t>
            </a: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https://www.facebook.com/usaid.ards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ards.office@ukraineards.com</a:t>
            </a:r>
          </a:p>
        </p:txBody>
      </p:sp>
    </p:spTree>
    <p:extLst>
      <p:ext uri="{BB962C8B-B14F-4D97-AF65-F5344CB8AC3E}">
        <p14:creationId xmlns:p14="http://schemas.microsoft.com/office/powerpoint/2010/main" val="2630432506"/>
      </p:ext>
    </p:extLst>
  </p:cSld>
  <p:clrMapOvr>
    <a:masterClrMapping/>
  </p:clrMapOvr>
</p:sld>
</file>

<file path=ppt/theme/theme1.xml><?xml version="1.0" encoding="utf-8"?>
<a:theme xmlns:a="http://schemas.openxmlformats.org/drawingml/2006/main" name="4.3-Template_4.29.2016">
  <a:themeElements>
    <a:clrScheme name="Custom 2">
      <a:dk1>
        <a:sysClr val="windowText" lastClr="000000"/>
      </a:dk1>
      <a:lt1>
        <a:srgbClr val="FFFFFF"/>
      </a:lt1>
      <a:dk2>
        <a:srgbClr val="002F6C"/>
      </a:dk2>
      <a:lt2>
        <a:srgbClr val="BA0C2F"/>
      </a:lt2>
      <a:accent1>
        <a:srgbClr val="002F6C"/>
      </a:accent1>
      <a:accent2>
        <a:srgbClr val="BA0C2F"/>
      </a:accent2>
      <a:accent3>
        <a:srgbClr val="6C6463"/>
      </a:accent3>
      <a:accent4>
        <a:srgbClr val="000000"/>
      </a:accent4>
      <a:accent5>
        <a:srgbClr val="CFCDC9"/>
      </a:accent5>
      <a:accent6>
        <a:srgbClr val="0067B9"/>
      </a:accent6>
      <a:hlink>
        <a:srgbClr val="6C6463"/>
      </a:hlink>
      <a:folHlink>
        <a:srgbClr val="CFCDC9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4.3-Template_4.29.2016">
  <a:themeElements>
    <a:clrScheme name="Custom 2">
      <a:dk1>
        <a:sysClr val="windowText" lastClr="000000"/>
      </a:dk1>
      <a:lt1>
        <a:srgbClr val="FFFFFF"/>
      </a:lt1>
      <a:dk2>
        <a:srgbClr val="002F6C"/>
      </a:dk2>
      <a:lt2>
        <a:srgbClr val="BA0C2F"/>
      </a:lt2>
      <a:accent1>
        <a:srgbClr val="002F6C"/>
      </a:accent1>
      <a:accent2>
        <a:srgbClr val="BA0C2F"/>
      </a:accent2>
      <a:accent3>
        <a:srgbClr val="6C6463"/>
      </a:accent3>
      <a:accent4>
        <a:srgbClr val="000000"/>
      </a:accent4>
      <a:accent5>
        <a:srgbClr val="CFCDC9"/>
      </a:accent5>
      <a:accent6>
        <a:srgbClr val="0067B9"/>
      </a:accent6>
      <a:hlink>
        <a:srgbClr val="6C6463"/>
      </a:hlink>
      <a:folHlink>
        <a:srgbClr val="CFCDC9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822e118f-d533-465d-b5ca-7beed2256e09" ContentTypeId="0x0101008DA58B5CA681664FAB24816C56F4108509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ject Communications" ma:contentTypeID="0x0101008DA58B5CA681664FAB24816C56F41085090060ADF6F63CBD32418CD3F5438581DBA3" ma:contentTypeVersion="9" ma:contentTypeDescription="Project Communications" ma:contentTypeScope="" ma:versionID="c51e25071fe52e752d79127b485da7a1">
  <xsd:schema xmlns:xsd="http://www.w3.org/2001/XMLSchema" xmlns:xs="http://www.w3.org/2001/XMLSchema" xmlns:p="http://schemas.microsoft.com/office/2006/metadata/properties" xmlns:ns2="8d7096d6-fc66-4344-9e3f-2445529a09f6" targetNamespace="http://schemas.microsoft.com/office/2006/metadata/properties" ma:root="true" ma:fieldsID="21b6c45200d8eece022dc61d5d2e4e89" ns2:_="">
    <xsd:import namespace="8d7096d6-fc66-4344-9e3f-2445529a09f6"/>
    <xsd:element name="properties">
      <xsd:complexType>
        <xsd:sequence>
          <xsd:element name="documentManagement">
            <xsd:complexType>
              <xsd:all>
                <xsd:element ref="ns2:hbf0c10381aa4bd59932b5b7da857fed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7096d6-fc66-4344-9e3f-2445529a09f6" elementFormDefault="qualified">
    <xsd:import namespace="http://schemas.microsoft.com/office/2006/documentManagement/types"/>
    <xsd:import namespace="http://schemas.microsoft.com/office/infopath/2007/PartnerControls"/>
    <xsd:element name="hbf0c10381aa4bd59932b5b7da857fed" ma:index="2" nillable="true" ma:taxonomy="true" ma:internalName="hbf0c10381aa4bd59932b5b7da857fed" ma:taxonomyFieldName="Project_x0020_Document_x0020_Type" ma:displayName="Project Document Type" ma:readOnly="false" ma:default="" ma:fieldId="{1bf0c103-81aa-4bd5-9932-b5b7da857fed}" ma:sspId="822e118f-d533-465d-b5ca-7beed2256e09" ma:termSetId="d8a5acf7-091c-4877-b363-b3708ae070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" nillable="true" ma:displayName="Taxonomy Catch All Column" ma:description="" ma:hidden="true" ma:list="{6310c9fd-b3a1-40f0-ae24-03c0eea1e115}" ma:internalName="TaxCatchAll" ma:showField="CatchAllData" ma:web="b812eee9-7ea1-4a06-a325-49b4bce9b7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4" nillable="true" ma:displayName="Taxonomy Catch All Column1" ma:description="" ma:hidden="true" ma:list="{6310c9fd-b3a1-40f0-ae24-03c0eea1e115}" ma:internalName="TaxCatchAllLabel" ma:readOnly="true" ma:showField="CatchAllDataLabel" ma:web="b812eee9-7ea1-4a06-a325-49b4bce9b7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bf0c10381aa4bd59932b5b7da857fed xmlns="8d7096d6-fc66-4344-9e3f-2445529a09f6">
      <Terms xmlns="http://schemas.microsoft.com/office/infopath/2007/PartnerControls"/>
    </hbf0c10381aa4bd59932b5b7da857fed>
    <TaxCatchAll xmlns="8d7096d6-fc66-4344-9e3f-2445529a09f6"/>
  </documentManagement>
</p:properties>
</file>

<file path=customXml/itemProps1.xml><?xml version="1.0" encoding="utf-8"?>
<ds:datastoreItem xmlns:ds="http://schemas.openxmlformats.org/officeDocument/2006/customXml" ds:itemID="{D58F8CF6-5888-458D-8042-B97588DE98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9C2C0D-DD0A-4F66-9239-393F3996A86E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B0712780-987F-43FB-92FF-D5E913EC78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7096d6-fc66-4344-9e3f-2445529a09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73FACC0-ECE4-4F29-B8D7-FC75911B2162}">
  <ds:schemaRefs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www.w3.org/XML/1998/namespace"/>
    <ds:schemaRef ds:uri="8d7096d6-fc66-4344-9e3f-2445529a09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4.3-Template_4.29.2016</Template>
  <TotalTime>2104</TotalTime>
  <Words>709</Words>
  <Application>Microsoft Office PowerPoint</Application>
  <PresentationFormat>Екран (4:3)</PresentationFormat>
  <Paragraphs>108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Corbel</vt:lpstr>
      <vt:lpstr>Gill Sans MT</vt:lpstr>
      <vt:lpstr>Wingdings</vt:lpstr>
      <vt:lpstr>4.3-Template_4.29.2016</vt:lpstr>
      <vt:lpstr>1_4.3-Template_4.29.2016</vt:lpstr>
      <vt:lpstr>Презентація PowerPoint</vt:lpstr>
      <vt:lpstr>Проект USAID «Підтримка аграрного і сільського розвитку»</vt:lpstr>
      <vt:lpstr>Мета нашого проекту</vt:lpstr>
      <vt:lpstr>         Покращення експортної конкуретноспроможності:  як не втратити можливостей  і «нагодувати майбутнє»? </vt:lpstr>
      <vt:lpstr>Ми працюємо у аграрному секторі</vt:lpstr>
      <vt:lpstr>Покращення роботи ринків і сприяння сільському розвитку</vt:lpstr>
      <vt:lpstr>Покращення роботи ринків і сприяння сільському розвитку </vt:lpstr>
      <vt:lpstr>Покращення роботи ринків і сприяння сільському розвитку</vt:lpstr>
      <vt:lpstr>Основні напрями роботи з розширення зовнішніх ринків </vt:lpstr>
      <vt:lpstr>Презентація PowerPoint</vt:lpstr>
      <vt:lpstr>Грантова підтримка підвищення продуктивності </vt:lpstr>
      <vt:lpstr>Покращення доступу МСП до фінансових ресурсів</vt:lpstr>
      <vt:lpstr>                                                                                     Дякуємо за увагу!     бульвар Тараса Шевченка, 35, корпус 2, 6-й поверх, м. Київ, 01032 Україна https://www.facebook.com/usaid.ards ards.office@ukraineards.com</vt:lpstr>
    </vt:vector>
  </TitlesOfParts>
  <Company>USAID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COVER OPTION TITLE GOES HERE CAN  RUN THREE LINES</dc:title>
  <dc:creator>USAID</dc:creator>
  <cp:lastModifiedBy>Viktoriia Gultai</cp:lastModifiedBy>
  <cp:revision>177</cp:revision>
  <cp:lastPrinted>2017-02-21T08:21:34Z</cp:lastPrinted>
  <dcterms:created xsi:type="dcterms:W3CDTF">2016-05-03T20:02:08Z</dcterms:created>
  <dcterms:modified xsi:type="dcterms:W3CDTF">2017-06-17T11:08:35Z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0x0101008DA58B5CA681664FAB24816C56F41085090060ADF6F63CBD32418CD3F5438581DBA3</vt:lpwstr>
  </property>
</Properties>
</file>