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256" r:id="rId2"/>
    <p:sldId id="297" r:id="rId3"/>
    <p:sldId id="291" r:id="rId4"/>
    <p:sldId id="298" r:id="rId5"/>
    <p:sldId id="292" r:id="rId6"/>
    <p:sldId id="290" r:id="rId7"/>
    <p:sldId id="300" r:id="rId8"/>
    <p:sldId id="294" r:id="rId9"/>
    <p:sldId id="299" r:id="rId10"/>
    <p:sldId id="301" r:id="rId11"/>
    <p:sldId id="307" r:id="rId12"/>
    <p:sldId id="304" r:id="rId13"/>
    <p:sldId id="306" r:id="rId14"/>
    <p:sldId id="302" r:id="rId15"/>
    <p:sldId id="303" r:id="rId16"/>
    <p:sldId id="295" r:id="rId17"/>
    <p:sldId id="305" r:id="rId18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b="1" kern="1200">
        <a:solidFill>
          <a:srgbClr val="000066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CCAA74"/>
    <a:srgbClr val="18077F"/>
    <a:srgbClr val="250AC4"/>
    <a:srgbClr val="990033"/>
    <a:srgbClr val="0066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 autoAdjust="0"/>
  </p:normalViewPr>
  <p:slideViewPr>
    <p:cSldViewPr>
      <p:cViewPr>
        <p:scale>
          <a:sx n="56" d="100"/>
          <a:sy n="56" d="100"/>
        </p:scale>
        <p:origin x="-1013" y="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3704DEA-3AF0-456F-8339-7B850FA3C1BB}" type="datetimeFigureOut">
              <a:rPr lang="ru-RU" altLang="uk-UA"/>
              <a:pPr>
                <a:defRPr/>
              </a:pPr>
              <a:t>04.04.2016</a:t>
            </a:fld>
            <a:endParaRPr lang="ru-RU" altLang="uk-UA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noProof="0" smtClean="0"/>
              <a:t>Образец текста</a:t>
            </a:r>
          </a:p>
          <a:p>
            <a:pPr lvl="1"/>
            <a:r>
              <a:rPr lang="ru-RU" altLang="uk-UA" noProof="0" smtClean="0"/>
              <a:t>Второй уровень</a:t>
            </a:r>
          </a:p>
          <a:p>
            <a:pPr lvl="2"/>
            <a:r>
              <a:rPr lang="ru-RU" altLang="uk-UA" noProof="0" smtClean="0"/>
              <a:t>Третий уровень</a:t>
            </a:r>
          </a:p>
          <a:p>
            <a:pPr lvl="3"/>
            <a:r>
              <a:rPr lang="ru-RU" altLang="uk-UA" noProof="0" smtClean="0"/>
              <a:t>Четвертый уровень</a:t>
            </a:r>
          </a:p>
          <a:p>
            <a:pPr lvl="4"/>
            <a:r>
              <a:rPr lang="ru-RU" altLang="uk-UA" noProof="0" smtClean="0"/>
              <a:t>Пятый уровень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6DDAC8-A70D-4F0E-A8A5-E1FE6130D50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87975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altLang="uk-UA" smtClean="0"/>
          </a:p>
        </p:txBody>
      </p:sp>
      <p:sp>
        <p:nvSpPr>
          <p:cNvPr id="256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F3C2943-12BA-469D-9079-CC1848A5F665}" type="slidenum">
              <a:rPr lang="uk-UA" altLang="uk-UA" b="0">
                <a:latin typeface="Arial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uk-UA" altLang="uk-UA" b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8109F6-1FAF-4BCE-B1CA-56AE84FC72E8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4D6AC3-B52A-4ECB-A8B4-F22DD5B0C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76704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241A6-9F31-4037-9B8E-D41830D2C4A0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C698D-BF99-433F-8570-83949522B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628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C0EDE1-6960-4336-8EA5-9C325192A6A9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E52807-F5B4-49BA-9B8D-F8391A322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63657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F37F-8ABB-4DF3-8F0A-CC4EC9A5907C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8B522-C9AA-46C8-BF3E-A73CEFFA0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30950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17A3CA-6F77-48E2-9806-1A3A90A8FC17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C072FF-6B91-4B1D-8A13-D9BA3DA34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6438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1AEB5-A904-4760-8EFB-B35022892DB3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6EF51-D5EC-464F-8FB5-4E6E44BF8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4797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669CA8-1800-4097-BF47-6FACFF7A085E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2AB077-FA3A-42E3-8455-F4CA5F12A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17506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algn="l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b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EF6940-0665-4CEA-B23A-563383887C01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94DCE5-14DF-4961-AE6D-3BFDCD4110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6980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A0175-43B5-48BA-898D-2F5222247F9C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D4E68-7F5A-416E-A924-13BDB775C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2861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516B9-24AA-4483-B747-1E86295FEB8D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45E08-1DA6-4531-B8A2-83F081664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4266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1CB0A-D509-4C2C-BEAC-CF71FFA7A4E5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B70C2-1D63-45EC-B976-69539C1DF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5643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A0B9F02-D6F9-411B-9B93-8E9CCD61DE22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0DBD8CA-A66D-4E26-8D1B-4DD77CDFE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67" r:id="rId2"/>
    <p:sldLayoutId id="2147483874" r:id="rId3"/>
    <p:sldLayoutId id="2147483868" r:id="rId4"/>
    <p:sldLayoutId id="2147483875" r:id="rId5"/>
    <p:sldLayoutId id="2147483869" r:id="rId6"/>
    <p:sldLayoutId id="2147483876" r:id="rId7"/>
    <p:sldLayoutId id="2147483877" r:id="rId8"/>
    <p:sldLayoutId id="2147483870" r:id="rId9"/>
    <p:sldLayoutId id="2147483871" r:id="rId10"/>
    <p:sldLayoutId id="2147483872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6A6363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6A6363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7C6E4F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95625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766763"/>
            <a:ext cx="7237413" cy="2088231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uk-UA" altLang="uk-UA" sz="4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Система надання соціальних послуг та нормативне регулювання</a:t>
            </a:r>
            <a:endParaRPr lang="ru-RU" altLang="uk-UA" sz="48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8195" name="Picture 4" descr="http://3d.kartinki-i-oboi.ru/user-content/uploads/wall/thumb/50/chelovechki_prezentaciya_belyy_fon_77119_3800x28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675" y="766763"/>
            <a:ext cx="428625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3.bp.blogspot.com/_aUUUwiZV8hE/S_aA4iUgvvI/AAAAAAAABSQ/oul4L5SPnlc/s1600/cceb5fbac9f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338" y="3500438"/>
            <a:ext cx="4103687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31640" y="5373216"/>
            <a:ext cx="7237413" cy="6964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5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6A6363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6A6363"/>
                </a:solidFill>
                <a:latin typeface="Corbel" pitchFamily="34" charset="0"/>
              </a:defRPr>
            </a:lvl9pPr>
            <a:extLst/>
          </a:lstStyle>
          <a:p>
            <a:pPr algn="ctr" eaLnBrk="1" hangingPunct="1">
              <a:defRPr/>
            </a:pPr>
            <a:r>
              <a:rPr lang="uk-UA" altLang="uk-UA" sz="2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Всеукраїнський круглий стіл</a:t>
            </a:r>
          </a:p>
          <a:p>
            <a:pPr algn="ctr" eaLnBrk="1" hangingPunct="1">
              <a:defRPr/>
            </a:pPr>
            <a:r>
              <a:rPr lang="uk-UA" altLang="uk-UA" sz="2800" b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15 грудня 2015 року</a:t>
            </a:r>
          </a:p>
          <a:p>
            <a:pPr algn="ctr" eaLnBrk="1" hangingPunct="1">
              <a:defRPr/>
            </a:pPr>
            <a:r>
              <a:rPr lang="uk-UA" altLang="uk-UA" sz="2800" b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Київ</a:t>
            </a:r>
            <a:endParaRPr lang="ru-RU" altLang="uk-UA" sz="2800" b="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1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16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3" name="Rectangle 3"/>
          <p:cNvSpPr>
            <a:spLocks noChangeArrowheads="1"/>
          </p:cNvSpPr>
          <p:nvPr/>
        </p:nvSpPr>
        <p:spPr bwMode="auto">
          <a:xfrm>
            <a:off x="651150" y="1519827"/>
            <a:ext cx="4396640" cy="7771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uk-UA" altLang="uk-UA" sz="1800" smtClean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8197" name="AutoShape 4"/>
          <p:cNvSpPr>
            <a:spLocks noChangeArrowheads="1"/>
          </p:cNvSpPr>
          <p:nvPr/>
        </p:nvSpPr>
        <p:spPr bwMode="auto">
          <a:xfrm>
            <a:off x="2124075" y="1196975"/>
            <a:ext cx="647700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grpSp>
        <p:nvGrpSpPr>
          <p:cNvPr id="8198" name="Rectangle 5"/>
          <p:cNvGrpSpPr>
            <a:grpSpLocks/>
          </p:cNvGrpSpPr>
          <p:nvPr/>
        </p:nvGrpSpPr>
        <p:grpSpPr bwMode="auto">
          <a:xfrm>
            <a:off x="304800" y="2566988"/>
            <a:ext cx="1314450" cy="4321175"/>
            <a:chOff x="192" y="1617"/>
            <a:chExt cx="1236" cy="2722"/>
          </a:xfrm>
        </p:grpSpPr>
        <p:pic>
          <p:nvPicPr>
            <p:cNvPr id="8230" name="Rectangle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617"/>
              <a:ext cx="1236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249" y="1661"/>
              <a:ext cx="999" cy="2540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Будинки інтернати для людей похилого віку та інвалідів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8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290</a:t>
              </a:r>
              <a:endParaRPr lang="uk-UA" altLang="uk-UA" sz="14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99" name="Rectangle 6"/>
          <p:cNvGrpSpPr>
            <a:grpSpLocks/>
          </p:cNvGrpSpPr>
          <p:nvPr/>
        </p:nvGrpSpPr>
        <p:grpSpPr bwMode="auto">
          <a:xfrm>
            <a:off x="1476375" y="2536825"/>
            <a:ext cx="1371600" cy="4321175"/>
            <a:chOff x="1290" y="1617"/>
            <a:chExt cx="1264" cy="2722"/>
          </a:xfrm>
        </p:grpSpPr>
        <p:pic>
          <p:nvPicPr>
            <p:cNvPr id="8228" name="Rectangl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1617"/>
              <a:ext cx="1264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5" name="Text Box 11"/>
            <p:cNvSpPr txBox="1">
              <a:spLocks noChangeArrowheads="1"/>
            </p:cNvSpPr>
            <p:nvPr/>
          </p:nvSpPr>
          <p:spPr bwMode="auto">
            <a:xfrm>
              <a:off x="1338" y="1661"/>
              <a:ext cx="1043" cy="2540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Територіальні центри соціального обслуговування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8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658</a:t>
              </a:r>
              <a:endParaRPr lang="uk-UA" altLang="uk-UA" sz="14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8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00" name="AutoShape 7"/>
          <p:cNvSpPr>
            <a:spLocks noChangeArrowheads="1"/>
          </p:cNvSpPr>
          <p:nvPr/>
        </p:nvSpPr>
        <p:spPr bwMode="auto">
          <a:xfrm>
            <a:off x="539750" y="2349500"/>
            <a:ext cx="647700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sp>
        <p:nvSpPr>
          <p:cNvPr id="8201" name="AutoShape 8"/>
          <p:cNvSpPr>
            <a:spLocks noChangeArrowheads="1"/>
          </p:cNvSpPr>
          <p:nvPr/>
        </p:nvSpPr>
        <p:spPr bwMode="auto">
          <a:xfrm>
            <a:off x="1763713" y="2349500"/>
            <a:ext cx="649287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grpSp>
        <p:nvGrpSpPr>
          <p:cNvPr id="8202" name="Rectangle 9"/>
          <p:cNvGrpSpPr>
            <a:grpSpLocks/>
          </p:cNvGrpSpPr>
          <p:nvPr/>
        </p:nvGrpSpPr>
        <p:grpSpPr bwMode="auto">
          <a:xfrm>
            <a:off x="2771775" y="2536825"/>
            <a:ext cx="1368425" cy="4321175"/>
            <a:chOff x="2450" y="1617"/>
            <a:chExt cx="1140" cy="2722"/>
          </a:xfrm>
        </p:grpSpPr>
        <p:pic>
          <p:nvPicPr>
            <p:cNvPr id="8226" name="Rectangle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0" y="1617"/>
              <a:ext cx="1140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0" name="Text Box 16"/>
            <p:cNvSpPr txBox="1">
              <a:spLocks noChangeArrowheads="1"/>
            </p:cNvSpPr>
            <p:nvPr/>
          </p:nvSpPr>
          <p:spPr bwMode="auto">
            <a:xfrm>
              <a:off x="2495" y="1661"/>
              <a:ext cx="952" cy="2540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Заклади для бездомних осіб та осіб, які відбули покарання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6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111</a:t>
              </a:r>
              <a:endParaRPr lang="uk-UA" altLang="uk-UA" sz="1400" b="0" dirty="0" smtClean="0">
                <a:solidFill>
                  <a:srgbClr val="990033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8203" name="Rectangle 10"/>
          <p:cNvGrpSpPr>
            <a:grpSpLocks/>
          </p:cNvGrpSpPr>
          <p:nvPr/>
        </p:nvGrpSpPr>
        <p:grpSpPr bwMode="auto">
          <a:xfrm>
            <a:off x="5219700" y="2536825"/>
            <a:ext cx="1223963" cy="4321175"/>
            <a:chOff x="4558" y="1617"/>
            <a:chExt cx="1183" cy="2722"/>
          </a:xfrm>
        </p:grpSpPr>
        <p:pic>
          <p:nvPicPr>
            <p:cNvPr id="8224" name="Rectangle 1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" y="1617"/>
              <a:ext cx="1183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3" name="Text Box 19"/>
            <p:cNvSpPr txBox="1">
              <a:spLocks noChangeArrowheads="1"/>
            </p:cNvSpPr>
            <p:nvPr/>
          </p:nvSpPr>
          <p:spPr bwMode="auto">
            <a:xfrm>
              <a:off x="4604" y="1661"/>
              <a:ext cx="997" cy="2540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Заклади соціального обслуговування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85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Заклади соціального захисту дітей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100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204" name="Rectangle 11"/>
          <p:cNvGrpSpPr>
            <a:grpSpLocks/>
          </p:cNvGrpSpPr>
          <p:nvPr/>
        </p:nvGrpSpPr>
        <p:grpSpPr bwMode="auto">
          <a:xfrm>
            <a:off x="4067175" y="2536825"/>
            <a:ext cx="1300163" cy="4321175"/>
            <a:chOff x="3468" y="1617"/>
            <a:chExt cx="1221" cy="2722"/>
          </a:xfrm>
        </p:grpSpPr>
        <p:pic>
          <p:nvPicPr>
            <p:cNvPr id="8222" name="Rectangle 11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" y="1617"/>
              <a:ext cx="1221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3516" y="1661"/>
              <a:ext cx="997" cy="2540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Центри соціальних служб для </a:t>
              </a:r>
              <a:r>
                <a:rPr lang="uk-UA" altLang="uk-UA" sz="1400" b="0" dirty="0" err="1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сім”ї</a:t>
              </a:r>
              <a:r>
                <a:rPr lang="uk-UA" altLang="uk-UA" sz="14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, дітей та молоді</a:t>
              </a:r>
              <a:r>
                <a:rPr lang="uk-UA" altLang="uk-UA" sz="14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4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uk-UA" sz="16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698</a:t>
              </a:r>
              <a:endParaRPr lang="uk-UA" altLang="uk-UA" sz="16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05" name="AutoShape 12"/>
          <p:cNvSpPr>
            <a:spLocks noChangeArrowheads="1"/>
          </p:cNvSpPr>
          <p:nvPr/>
        </p:nvSpPr>
        <p:spPr bwMode="auto">
          <a:xfrm>
            <a:off x="4427538" y="2349500"/>
            <a:ext cx="576262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sp>
        <p:nvSpPr>
          <p:cNvPr id="8206" name="AutoShape 13"/>
          <p:cNvSpPr>
            <a:spLocks noChangeArrowheads="1"/>
          </p:cNvSpPr>
          <p:nvPr/>
        </p:nvSpPr>
        <p:spPr bwMode="auto">
          <a:xfrm>
            <a:off x="6877050" y="2349500"/>
            <a:ext cx="576263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sp>
        <p:nvSpPr>
          <p:cNvPr id="8207" name="AutoShape 14"/>
          <p:cNvSpPr>
            <a:spLocks noChangeArrowheads="1"/>
          </p:cNvSpPr>
          <p:nvPr/>
        </p:nvSpPr>
        <p:spPr bwMode="auto">
          <a:xfrm>
            <a:off x="3132138" y="2349500"/>
            <a:ext cx="649287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sp>
        <p:nvSpPr>
          <p:cNvPr id="8208" name="AutoShape 15"/>
          <p:cNvSpPr>
            <a:spLocks noChangeArrowheads="1"/>
          </p:cNvSpPr>
          <p:nvPr/>
        </p:nvSpPr>
        <p:spPr bwMode="auto">
          <a:xfrm>
            <a:off x="6732588" y="1196975"/>
            <a:ext cx="647700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pic>
        <p:nvPicPr>
          <p:cNvPr id="8209" name="Rectangl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96488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107950" y="188913"/>
            <a:ext cx="8661400" cy="933450"/>
          </a:xfrm>
          <a:prstGeom prst="rect">
            <a:avLst/>
          </a:prstGeom>
          <a:solidFill>
            <a:schemeClr val="hlink">
              <a:alpha val="3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uk-UA" altLang="uk-UA" dirty="0" smtClean="0">
              <a:solidFill>
                <a:srgbClr val="000066"/>
              </a:solidFill>
            </a:endParaRPr>
          </a:p>
          <a:p>
            <a:pPr algn="ctr" eaLnBrk="1" hangingPunct="1">
              <a:defRPr/>
            </a:pPr>
            <a:r>
              <a:rPr lang="uk-UA" altLang="uk-UA" sz="2800" b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НАДАННЯ СОЦІАЛЬНИХ ПОСЛУГ </a:t>
            </a:r>
          </a:p>
          <a:p>
            <a:pPr algn="ctr" eaLnBrk="1" hangingPunct="1">
              <a:defRPr/>
            </a:pPr>
            <a:endParaRPr lang="uk-UA" altLang="uk-UA" sz="2800" b="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8211" name="Text Box 30"/>
          <p:cNvSpPr txBox="1">
            <a:spLocks noChangeArrowheads="1"/>
          </p:cNvSpPr>
          <p:nvPr/>
        </p:nvSpPr>
        <p:spPr bwMode="auto">
          <a:xfrm>
            <a:off x="755650" y="1700213"/>
            <a:ext cx="3621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grpSp>
        <p:nvGrpSpPr>
          <p:cNvPr id="8212" name="Rectangle 5"/>
          <p:cNvGrpSpPr>
            <a:grpSpLocks/>
          </p:cNvGrpSpPr>
          <p:nvPr/>
        </p:nvGrpSpPr>
        <p:grpSpPr bwMode="auto">
          <a:xfrm>
            <a:off x="0" y="1412875"/>
            <a:ext cx="7451725" cy="936625"/>
            <a:chOff x="192" y="1617"/>
            <a:chExt cx="1236" cy="2722"/>
          </a:xfrm>
        </p:grpSpPr>
        <p:pic>
          <p:nvPicPr>
            <p:cNvPr id="8220" name="Rectangle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617"/>
              <a:ext cx="1236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7" name="Text Box 33"/>
            <p:cNvSpPr txBox="1">
              <a:spLocks noChangeArrowheads="1"/>
            </p:cNvSpPr>
            <p:nvPr/>
          </p:nvSpPr>
          <p:spPr bwMode="auto">
            <a:xfrm>
              <a:off x="249" y="1663"/>
              <a:ext cx="998" cy="2537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800" b="0" dirty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Державний та комунальний сектор</a:t>
              </a:r>
              <a:r>
                <a:rPr lang="uk-UA" altLang="uk-UA" sz="18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0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(без АРК, м. Севастополь</a:t>
              </a:r>
              <a:r>
                <a:rPr lang="uk-UA" altLang="uk-UA" sz="12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) майже 2 тис. суб'єктів,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200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обслуговують близько 2 млн. осіб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600" b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213" name="Rectangle 5"/>
          <p:cNvGrpSpPr>
            <a:grpSpLocks/>
          </p:cNvGrpSpPr>
          <p:nvPr/>
        </p:nvGrpSpPr>
        <p:grpSpPr bwMode="auto">
          <a:xfrm>
            <a:off x="6659563" y="1484313"/>
            <a:ext cx="2484438" cy="936625"/>
            <a:chOff x="192" y="1617"/>
            <a:chExt cx="1236" cy="2722"/>
          </a:xfrm>
        </p:grpSpPr>
        <p:pic>
          <p:nvPicPr>
            <p:cNvPr id="8218" name="Rectangle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617"/>
              <a:ext cx="1236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0" name="Text Box 36"/>
            <p:cNvSpPr txBox="1">
              <a:spLocks noChangeArrowheads="1"/>
            </p:cNvSpPr>
            <p:nvPr/>
          </p:nvSpPr>
          <p:spPr bwMode="auto">
            <a:xfrm>
              <a:off x="192" y="1663"/>
              <a:ext cx="998" cy="2537"/>
            </a:xfrm>
            <a:prstGeom prst="rect">
              <a:avLst/>
            </a:prstGeom>
            <a:solidFill>
              <a:schemeClr val="hlink">
                <a:alpha val="3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80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uk-UA" altLang="uk-UA" sz="1800" b="0" smtClean="0">
                  <a:latin typeface="Arial" pitchFamily="34" charset="0"/>
                  <a:ea typeface="MS PGothic" pitchFamily="34" charset="-128"/>
                  <a:cs typeface="Arial" pitchFamily="34" charset="0"/>
                </a:rPr>
                <a:t>Недержавний сектор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uk-UA" altLang="uk-UA" sz="1800" b="0" smtClean="0"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sp>
        <p:nvSpPr>
          <p:cNvPr id="8214" name="AutoShape 13"/>
          <p:cNvSpPr>
            <a:spLocks noChangeArrowheads="1"/>
          </p:cNvSpPr>
          <p:nvPr/>
        </p:nvSpPr>
        <p:spPr bwMode="auto">
          <a:xfrm>
            <a:off x="5364163" y="2349500"/>
            <a:ext cx="576262" cy="2873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CCFFFF"/>
              </a:gs>
              <a:gs pos="50000">
                <a:srgbClr val="5E7676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grpSp>
        <p:nvGrpSpPr>
          <p:cNvPr id="8215" name="Rectangle 6"/>
          <p:cNvGrpSpPr>
            <a:grpSpLocks/>
          </p:cNvGrpSpPr>
          <p:nvPr/>
        </p:nvGrpSpPr>
        <p:grpSpPr bwMode="auto">
          <a:xfrm>
            <a:off x="6516689" y="2565400"/>
            <a:ext cx="2627312" cy="4292600"/>
            <a:chOff x="1290" y="1617"/>
            <a:chExt cx="1264" cy="2722"/>
          </a:xfrm>
        </p:grpSpPr>
        <p:pic>
          <p:nvPicPr>
            <p:cNvPr id="8216" name="Rectangl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1617"/>
              <a:ext cx="1264" cy="2722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7" name="Text Box 40"/>
            <p:cNvSpPr txBox="1">
              <a:spLocks noChangeArrowheads="1"/>
            </p:cNvSpPr>
            <p:nvPr/>
          </p:nvSpPr>
          <p:spPr bwMode="auto">
            <a:xfrm>
              <a:off x="1338" y="1661"/>
              <a:ext cx="1043" cy="2540"/>
            </a:xfrm>
            <a:prstGeom prst="rect">
              <a:avLst/>
            </a:prstGeom>
            <a:solidFill>
              <a:schemeClr val="hlink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algn="l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7C6E4F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956251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dirty="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Громадські організації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Благодійні організації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Релігійні організацій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Волонтер</a:t>
              </a:r>
              <a:r>
                <a:rPr lang="uk-UA" altLang="uk-UA" sz="1400" b="0" dirty="0">
                  <a:latin typeface="Arial" charset="0"/>
                </a:rPr>
                <a:t>и</a:t>
              </a: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Непрацюючі фізичні особи</a:t>
              </a:r>
              <a:endParaRPr lang="en-US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Фізичні особи-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підприємці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0" dirty="0">
                  <a:latin typeface="Arial" charset="0"/>
                  <a:ea typeface="MS PGothic" pitchFamily="34" charset="-128"/>
                </a:rPr>
                <a:t>Юридичні особи приватного права</a:t>
              </a:r>
              <a:endParaRPr lang="en-US" altLang="uk-UA" sz="1400" b="0" dirty="0">
                <a:latin typeface="Arial" charset="0"/>
                <a:ea typeface="MS PGothic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uk-UA" altLang="uk-UA" sz="1800" b="0" dirty="0">
                <a:solidFill>
                  <a:srgbClr val="990000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Прямоугольник 29"/>
          <p:cNvSpPr>
            <a:spLocks noChangeArrowheads="1"/>
          </p:cNvSpPr>
          <p:nvPr/>
        </p:nvSpPr>
        <p:spPr bwMode="auto">
          <a:xfrm>
            <a:off x="982639" y="260350"/>
            <a:ext cx="7853386" cy="1223963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176213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176213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176213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1800" b="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		</a:t>
            </a:r>
            <a:r>
              <a:rPr lang="uk-UA" altLang="uk-UA" sz="2800" b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Законодавчі та технологічні проблеми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800" b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		в наданні соціальних послуг </a:t>
            </a:r>
          </a:p>
        </p:txBody>
      </p:sp>
      <p:sp>
        <p:nvSpPr>
          <p:cNvPr id="9224" name="Объект 2"/>
          <p:cNvSpPr>
            <a:spLocks/>
          </p:cNvSpPr>
          <p:nvPr/>
        </p:nvSpPr>
        <p:spPr bwMode="auto">
          <a:xfrm>
            <a:off x="1116013" y="1412875"/>
            <a:ext cx="775017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endParaRPr lang="uk-UA" altLang="uk-UA" sz="2400" b="0" dirty="0" smtClean="0">
              <a:latin typeface="Arial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uk-UA" altLang="uk-UA" b="0" dirty="0" smtClean="0">
                <a:latin typeface="Arial" charset="0"/>
              </a:rPr>
              <a:t>Недосконала система управління (адміністрування) соціальних послуг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uk-UA" altLang="uk-UA" b="0" dirty="0" smtClean="0">
                <a:latin typeface="Arial" charset="0"/>
              </a:rPr>
              <a:t>Різне (неузгоджене) законодавство у чотирьох умовних сферах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uk-UA" altLang="uk-UA" b="0" dirty="0" smtClean="0">
                <a:latin typeface="Arial" charset="0"/>
              </a:rPr>
              <a:t>Недосконале бюджетне планування</a:t>
            </a:r>
            <a:r>
              <a:rPr lang="uk-UA" altLang="uk-UA" b="0" dirty="0" smtClean="0"/>
              <a:t> </a:t>
            </a:r>
            <a:endParaRPr lang="uk-UA" altLang="uk-UA" b="0" dirty="0" smtClean="0">
              <a:latin typeface="Arial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uk-UA" altLang="uk-UA" b="0" dirty="0" smtClean="0">
                <a:latin typeface="Arial" charset="0"/>
              </a:rPr>
              <a:t>Недостатня кількість недержавних суб'єктів, що надають соціальні послуги</a:t>
            </a:r>
          </a:p>
          <a:p>
            <a:pPr>
              <a:buFont typeface="Wingdings 2" pitchFamily="18" charset="2"/>
              <a:buNone/>
              <a:defRPr/>
            </a:pPr>
            <a:endParaRPr lang="uk-UA" altLang="uk-UA" b="0" dirty="0" smtClean="0"/>
          </a:p>
          <a:p>
            <a:pPr>
              <a:defRPr/>
            </a:pPr>
            <a:endParaRPr lang="uk-UA" altLang="uk-UA" b="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3608" y="274638"/>
            <a:ext cx="7890842" cy="901700"/>
          </a:xfrm>
        </p:spPr>
        <p:txBody>
          <a:bodyPr/>
          <a:lstStyle/>
          <a:p>
            <a:pPr>
              <a:defRPr/>
            </a:pPr>
            <a:endParaRPr lang="uk-UA" dirty="0"/>
          </a:p>
        </p:txBody>
      </p:sp>
      <p:sp>
        <p:nvSpPr>
          <p:cNvPr id="10243" name="Объект 2"/>
          <p:cNvSpPr>
            <a:spLocks noGrp="1"/>
          </p:cNvSpPr>
          <p:nvPr>
            <p:ph idx="4294967295"/>
          </p:nvPr>
        </p:nvSpPr>
        <p:spPr>
          <a:xfrm>
            <a:off x="900113" y="1268413"/>
            <a:ext cx="8051800" cy="5461000"/>
          </a:xfrm>
        </p:spPr>
        <p:txBody>
          <a:bodyPr/>
          <a:lstStyle/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обмежена доступність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до послуг та </a:t>
            </a:r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низька поінформованість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громадян про соціальні послуги </a:t>
            </a:r>
          </a:p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визначено повноважень органів місцевого самоврядування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місцевих органів виконавчої влади з організації та надання соціальних послуг</a:t>
            </a:r>
          </a:p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послуги надаються без планування та врахування потреб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населення у послугах</a:t>
            </a:r>
          </a:p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відсутні контроль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за наданням соціальних послуг, </a:t>
            </a:r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оцінка їх якості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облік</a:t>
            </a:r>
            <a:r>
              <a:rPr lang="uk-UA" alt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діяльності всіх надавачів, що унеможливлює планування послуг </a:t>
            </a:r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1043608" y="188913"/>
            <a:ext cx="7632080" cy="1007839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2229" name="Прямокутник 49"/>
          <p:cNvSpPr>
            <a:spLocks noChangeArrowheads="1"/>
          </p:cNvSpPr>
          <p:nvPr/>
        </p:nvSpPr>
        <p:spPr bwMode="auto">
          <a:xfrm>
            <a:off x="1043608" y="260350"/>
            <a:ext cx="7705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4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1.</a:t>
            </a:r>
            <a:r>
              <a:rPr lang="uk-UA" altLang="uk-UA" sz="2800" b="0" dirty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uk-UA" altLang="uk-UA" sz="24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Недосконала система управління </a:t>
            </a:r>
            <a:r>
              <a:rPr lang="uk-UA" altLang="uk-UA" sz="20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(</a:t>
            </a:r>
            <a:r>
              <a:rPr lang="uk-UA" altLang="uk-UA" sz="20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адміністрування</a:t>
            </a:r>
            <a:r>
              <a:rPr lang="uk-UA" altLang="uk-UA" sz="20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539162" cy="1143000"/>
          </a:xfrm>
        </p:spPr>
        <p:txBody>
          <a:bodyPr/>
          <a:lstStyle/>
          <a:p>
            <a:pPr>
              <a:defRPr/>
            </a:pPr>
            <a:endParaRPr lang="uk-UA" dirty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885825" y="1484313"/>
            <a:ext cx="7977188" cy="4979987"/>
          </a:xfrm>
        </p:spPr>
        <p:txBody>
          <a:bodyPr/>
          <a:lstStyle/>
          <a:p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діти, сім’я, молодь – 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України “Про соціальну роботу з сім’ями, дітьми та молоддю” та підзаконні акти </a:t>
            </a:r>
          </a:p>
          <a:p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пенсіонери, ветерани – 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 України “Про соціальні послуги”, “Про основні засади соціального захисту ветеранів праці та інших громадян похилого віку”,  “Про статус ветеранів війни, гарантії їх соціального захисту”</a:t>
            </a:r>
          </a:p>
          <a:p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інваліди – 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України “Про реабілітацію інвалідів в Україні”</a:t>
            </a:r>
          </a:p>
          <a:p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соціальні групи “ризику” (бездомні, звільнені з місць позбавлення волі, ВІЛ-інфіковані, тощо)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– Закон України “Про основи соціального обліку бездомних громадян та безпритульних дітей” тощо.</a:t>
            </a:r>
          </a:p>
          <a:p>
            <a:pPr>
              <a:buFont typeface="Wingdings 2" pitchFamily="18" charset="2"/>
              <a:buNone/>
            </a:pPr>
            <a:endParaRPr lang="uk-UA" altLang="uk-UA" sz="2200" dirty="0" smtClean="0"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uk-UA" altLang="uk-UA" sz="2400" dirty="0" smtClean="0"/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1043608" y="234950"/>
            <a:ext cx="7921005" cy="1071563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1269" name="Прямокутник 49"/>
          <p:cNvSpPr>
            <a:spLocks noChangeArrowheads="1"/>
          </p:cNvSpPr>
          <p:nvPr/>
        </p:nvSpPr>
        <p:spPr bwMode="auto">
          <a:xfrm>
            <a:off x="1043608" y="333375"/>
            <a:ext cx="75146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0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2.</a:t>
            </a:r>
            <a:r>
              <a:rPr lang="uk-UA" altLang="uk-UA" sz="20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uk-UA" altLang="uk-UA" sz="20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  <a:t>Різне (неузгоджене)  законодавство, що регулює надання соціальних послуг в чотирьох умовних сферах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1092200" y="1397000"/>
            <a:ext cx="8051800" cy="5461000"/>
          </a:xfrm>
        </p:spPr>
        <p:txBody>
          <a:bodyPr/>
          <a:lstStyle/>
          <a:p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бюджетна система України функціонує за «прецедентним» принципом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Кошти, які виділялися в минулому фінансовому році, передбачаються і в наступному фінансовому році з невеликим збільшенням на рівень інфляції</a:t>
            </a:r>
          </a:p>
          <a:p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фінансуються установи, а не послуги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фінансування установ, як правило, забезпечує інтереси надавачів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а не отримувачів соціальних послуг. До 90% бюджету установ йде на комунальні послуги та на заробітну плату працівникам </a:t>
            </a:r>
          </a:p>
          <a:p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надавачі не зацікавлені у зменшенні кількості клієнтів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шляхом виведені осіб зі складних життєвих обставин (</a:t>
            </a:r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реабілітація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чи у недопущенні потрапляння соціальних груп в складі життєві обставини (</a:t>
            </a:r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профілактиці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buFont typeface="Wingdings 2" pitchFamily="18" charset="2"/>
              <a:buNone/>
            </a:pPr>
            <a:endParaRPr lang="uk-UA" altLang="uk-UA" sz="2000" dirty="0" smtClean="0"/>
          </a:p>
          <a:p>
            <a:endParaRPr lang="uk-UA" altLang="uk-UA" dirty="0" smtClean="0"/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1043607" y="260350"/>
            <a:ext cx="7576518" cy="828675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245" name="Прямокутник 49"/>
          <p:cNvSpPr>
            <a:spLocks noChangeArrowheads="1"/>
          </p:cNvSpPr>
          <p:nvPr/>
        </p:nvSpPr>
        <p:spPr bwMode="auto">
          <a:xfrm>
            <a:off x="1043607" y="333375"/>
            <a:ext cx="75765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3. Недосконале бюджетне планування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Объект 2"/>
          <p:cNvSpPr>
            <a:spLocks noGrp="1"/>
          </p:cNvSpPr>
          <p:nvPr>
            <p:ph idx="4294967295"/>
          </p:nvPr>
        </p:nvSpPr>
        <p:spPr>
          <a:xfrm>
            <a:off x="1092200" y="1557338"/>
            <a:ext cx="7800975" cy="5461000"/>
          </a:xfrm>
        </p:spPr>
        <p:txBody>
          <a:bodyPr/>
          <a:lstStyle/>
          <a:p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відсутня конкуренція</a:t>
            </a:r>
            <a:r>
              <a:rPr lang="uk-UA" alt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на діючому ринку соціальних послуг, що </a:t>
            </a: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стимулює покращення якості</a:t>
            </a:r>
          </a:p>
          <a:p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низький рівень задоволення потреб</a:t>
            </a:r>
            <a:r>
              <a:rPr lang="uk-UA" alt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населення у соціальних послугах  </a:t>
            </a:r>
          </a:p>
          <a:p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обмежено право вибору</a:t>
            </a:r>
            <a:r>
              <a:rPr lang="uk-UA" alt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громадян – монополія держави  </a:t>
            </a:r>
          </a:p>
          <a:p>
            <a:pPr>
              <a:buFont typeface="Wingdings 2" pitchFamily="18" charset="2"/>
              <a:buNone/>
            </a:pPr>
            <a:endParaRPr lang="uk-UA" altLang="uk-UA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 2" pitchFamily="18" charset="2"/>
              <a:buNone/>
            </a:pPr>
            <a:endParaRPr lang="uk-UA" altLang="uk-UA" sz="2800" dirty="0" smtClean="0"/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971599" y="188913"/>
            <a:ext cx="7993014" cy="1079500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4277" name="Прямокутник 49"/>
          <p:cNvSpPr>
            <a:spLocks noChangeArrowheads="1"/>
          </p:cNvSpPr>
          <p:nvPr/>
        </p:nvSpPr>
        <p:spPr bwMode="auto">
          <a:xfrm>
            <a:off x="971600" y="260350"/>
            <a:ext cx="79930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4. Недостатня кількість недержавних суб'єктів, 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надають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uk-UA" altLang="uk-UA" sz="26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послуги</a:t>
            </a:r>
            <a:endParaRPr lang="uk-UA" altLang="uk-UA" sz="2600" dirty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2600" dirty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  <a:ea typeface="MS PGothic" pitchFamily="34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1116013" y="1341438"/>
            <a:ext cx="7818437" cy="5516562"/>
          </a:xfrm>
        </p:spPr>
        <p:txBody>
          <a:bodyPr/>
          <a:lstStyle/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нова редакція Закону України „Про соціальні послуги”</a:t>
            </a:r>
          </a:p>
          <a:p>
            <a:pPr>
              <a:buFont typeface="Wingdings 2" pitchFamily="18" charset="2"/>
              <a:buNone/>
            </a:pPr>
            <a:endParaRPr lang="uk-UA" altLang="uk-UA" sz="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alt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внесення змін до 8 законів України: </a:t>
            </a:r>
          </a:p>
          <a:p>
            <a:pPr>
              <a:buFont typeface="Wingdings 2" pitchFamily="18" charset="2"/>
              <a:buNone/>
            </a:pPr>
            <a:r>
              <a:rPr lang="uk-UA" altLang="uk-UA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 соціальну роботу з сім’ями, дітьми та молоддю”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„Про місцеве самоврядування”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„Про місцеві державні адміністрації”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„Про Раду міністрів Автономної Республіки Крим”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„Про органи самоорганізації населення”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“Про основні засади соціального захисту ветеранів праці та інших громадян похилого віку”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“Про статус ветеранів війни, гарантії їх соціального захисту”</a:t>
            </a:r>
          </a:p>
          <a:p>
            <a:pPr>
              <a:buFont typeface="Wingdings 2" pitchFamily="18" charset="2"/>
              <a:buNone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“Про реабілітацію інвалідів в Україні”</a:t>
            </a:r>
          </a:p>
          <a:p>
            <a:pPr lvl="1" algn="just" eaLnBrk="1" hangingPunct="1">
              <a:lnSpc>
                <a:spcPct val="130000"/>
              </a:lnSpc>
              <a:buFont typeface="Verdana" pitchFamily="34" charset="0"/>
              <a:buNone/>
            </a:pPr>
            <a:endParaRPr lang="uk-UA" alt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alt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Прямоугольник 29"/>
          <p:cNvSpPr>
            <a:spLocks noChangeArrowheads="1"/>
          </p:cNvSpPr>
          <p:nvPr/>
        </p:nvSpPr>
        <p:spPr bwMode="auto">
          <a:xfrm>
            <a:off x="1043608" y="333375"/>
            <a:ext cx="7956376" cy="863600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88900" algn="l"/>
                <a:tab pos="265113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88900" algn="l"/>
                <a:tab pos="265113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88900" algn="l"/>
                <a:tab pos="2651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 b="0" dirty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		</a:t>
            </a:r>
            <a:r>
              <a:rPr lang="uk-UA" altLang="uk-UA" sz="30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Проект Закону України </a:t>
            </a:r>
            <a:endParaRPr lang="en-US" altLang="uk-UA" sz="30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30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«</a:t>
            </a:r>
            <a:r>
              <a:rPr lang="uk-UA" altLang="uk-UA" sz="3000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Про соціальні послуги»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Місце для номера слайда 3"/>
          <p:cNvSpPr txBox="1">
            <a:spLocks noGrp="1"/>
          </p:cNvSpPr>
          <p:nvPr/>
        </p:nvSpPr>
        <p:spPr bwMode="auto">
          <a:xfrm>
            <a:off x="6280150" y="6516688"/>
            <a:ext cx="19700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9CA53EB5-B486-469F-9488-239DDFCB8180}" type="slidenum">
              <a:rPr lang="uk-UA" altLang="uk-UA" sz="180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uk-UA" altLang="uk-UA" sz="1800">
              <a:solidFill>
                <a:schemeClr val="bg1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15363" name="Місце для номера слайда 3"/>
          <p:cNvSpPr txBox="1">
            <a:spLocks noGrp="1"/>
          </p:cNvSpPr>
          <p:nvPr/>
        </p:nvSpPr>
        <p:spPr bwMode="auto">
          <a:xfrm>
            <a:off x="7165975" y="6461125"/>
            <a:ext cx="19161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7F35A73F-AF32-4A20-A16D-32A48E0CC682}" type="slidenum">
              <a:rPr lang="uk-UA" altLang="uk-UA" sz="180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uk-UA" altLang="uk-UA" sz="1800">
              <a:solidFill>
                <a:schemeClr val="bg1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3253" name="Прямокутник 11"/>
          <p:cNvSpPr>
            <a:spLocks noChangeArrowheads="1"/>
          </p:cNvSpPr>
          <p:nvPr/>
        </p:nvSpPr>
        <p:spPr bwMode="auto">
          <a:xfrm>
            <a:off x="900113" y="814388"/>
            <a:ext cx="7920037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800100" indent="-34290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257300" indent="-3429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714500" indent="-3429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171700" indent="-3429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uk-UA" altLang="uk-UA" sz="600" dirty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uk-UA" altLang="uk-UA" sz="600" b="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uk-UA" altLang="uk-UA" sz="1600" b="0" dirty="0">
                <a:latin typeface="Arial" charset="0"/>
              </a:rPr>
              <a:t> </a:t>
            </a:r>
            <a:r>
              <a:rPr lang="uk-UA" altLang="uk-UA" sz="1800" dirty="0">
                <a:latin typeface="Arial" charset="0"/>
              </a:rPr>
              <a:t>Вирішення законодавчих та технологічних проблем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uk-UA" altLang="uk-UA" sz="1800" dirty="0">
                <a:latin typeface="Arial" charset="0"/>
              </a:rPr>
              <a:t>Узгодження діючого законодавства та приведення у відповідність до </a:t>
            </a:r>
            <a:r>
              <a:rPr lang="uk-UA" altLang="uk-UA" sz="1800" dirty="0" smtClean="0">
                <a:latin typeface="Arial" charset="0"/>
              </a:rPr>
              <a:t>вимог</a:t>
            </a:r>
            <a:r>
              <a:rPr lang="en-US" altLang="uk-UA" sz="1800" dirty="0" smtClean="0">
                <a:latin typeface="Arial" charset="0"/>
              </a:rPr>
              <a:t> </a:t>
            </a:r>
            <a:r>
              <a:rPr lang="uk-UA" altLang="uk-UA" sz="1800" dirty="0" smtClean="0">
                <a:latin typeface="Arial" charset="0"/>
              </a:rPr>
              <a:t>Угоди про Асоціацію Україна-ЄС</a:t>
            </a: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uk-UA" altLang="uk-UA" sz="1800" dirty="0">
                <a:latin typeface="Arial" charset="0"/>
              </a:rPr>
              <a:t>Захист прав отримувачів соціальних послуг, забезпечення права вибору, прозорості надання соціальних послуг, адресності та індивідуального підходу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uk-UA" altLang="uk-UA" sz="1800" dirty="0">
                <a:latin typeface="Arial" charset="0"/>
              </a:rPr>
              <a:t>Демонополізація та сприяння розвитку ринку соціальних послуг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uk-UA" altLang="uk-UA" sz="1800" dirty="0">
                <a:latin typeface="Arial" charset="0"/>
              </a:rPr>
              <a:t>Визначення повноважень органів місцевого самоврядування,  місцевих органів виконавчої влади та з надання соціальних послуг та забезпечення ефективного бюджетного планування на місцевому рівні в умовах децентралізації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 b="0" dirty="0">
                <a:latin typeface="Arial" charset="0"/>
              </a:rPr>
              <a:t>          </a:t>
            </a:r>
          </a:p>
        </p:txBody>
      </p:sp>
      <p:sp>
        <p:nvSpPr>
          <p:cNvPr id="53256" name="Прямоугольник 29"/>
          <p:cNvSpPr>
            <a:spLocks noChangeArrowheads="1"/>
          </p:cNvSpPr>
          <p:nvPr/>
        </p:nvSpPr>
        <p:spPr bwMode="auto">
          <a:xfrm>
            <a:off x="1023582" y="117575"/>
            <a:ext cx="7812443" cy="719137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363538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363538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363538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36353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1800" b="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	</a:t>
            </a:r>
            <a:r>
              <a:rPr lang="uk-UA" altLang="uk-UA" b="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	</a:t>
            </a:r>
            <a:r>
              <a:rPr lang="uk-UA" altLang="uk-UA" sz="26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Мета та завдання законопроекту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idx="4294967295"/>
          </p:nvPr>
        </p:nvSpPr>
        <p:spPr>
          <a:xfrm>
            <a:off x="971550" y="1125538"/>
            <a:ext cx="8051800" cy="5616575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Доступність послуг та прозорість процесу їх надання, захист прав отримувачів;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Адресність соціальних послуг; 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Сприяння створенню ринку соціальних послуг</a:t>
            </a:r>
            <a:r>
              <a:rPr lang="uk-UA" altLang="uk-UA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 рівних умов для організацій різних форм власності; 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Удосконалення управління системою в умовах децентралізації та оптимізація видатків; 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Єдині підходи в організації роботи системи </a:t>
            </a:r>
            <a:endParaRPr lang="uk-UA" altLang="uk-UA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uk-UA" altLang="uk-UA" sz="3000" dirty="0" smtClean="0">
              <a:latin typeface="+mj-lt"/>
            </a:endParaRPr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971600" y="234950"/>
            <a:ext cx="7921575" cy="828675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5301" name="Прямокутник 49"/>
          <p:cNvSpPr>
            <a:spLocks noChangeArrowheads="1"/>
          </p:cNvSpPr>
          <p:nvPr/>
        </p:nvSpPr>
        <p:spPr bwMode="auto">
          <a:xfrm>
            <a:off x="971600" y="328613"/>
            <a:ext cx="84232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r>
              <a:rPr lang="uk-UA" altLang="uk-UA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Переваги нової редакції Закону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idx="4294967295"/>
          </p:nvPr>
        </p:nvSpPr>
        <p:spPr>
          <a:xfrm>
            <a:off x="971550" y="1052513"/>
            <a:ext cx="8051800" cy="5805487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забезпечується через: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запровадження звернення за послугами в електронному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форматі; розгляд повідомлення інших служб та сторонніх осіб;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чітких термінів розгляду звернень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за послугами; 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створення реєстру (відкритого) надавачів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соціальних послуг будь-якої форми власності, які відповідають встановленим вимогам (“м'яке ліцензування”  досвід Болгарії). Дасть можливість будь-якій людині мати інформацію про надавачів послуг;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надання послуг відповідно до затверджених державних стандартів надання соціальних послуг, на підставі договорів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із зобов'язаннями та відповідальністю;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аналіз досвіду надання соціальних послуг та його оприлюднення, моніторинг та оцінка якості;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запровадження послуги екстреного втручання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без додаткових документів, укладання договорів та ін.;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визначення мінімального базового комплексу послуг на рівні громади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– вивчення потреб особи, консультування, організація надання допомоги у вирішення проблем;</a:t>
            </a:r>
          </a:p>
          <a:p>
            <a:pPr>
              <a:buFont typeface="Wingdings 2" pitchFamily="18" charset="2"/>
              <a:buNone/>
              <a:defRPr/>
            </a:pP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>
              <a:buFont typeface="Wingdings 2" pitchFamily="18" charset="2"/>
              <a:buNone/>
              <a:defRPr/>
            </a:pPr>
            <a:endParaRPr lang="uk-UA" altLang="uk-UA" sz="2800" dirty="0" smtClean="0"/>
          </a:p>
        </p:txBody>
      </p:sp>
      <p:sp>
        <p:nvSpPr>
          <p:cNvPr id="4" name="Прямоугольник 29"/>
          <p:cNvSpPr>
            <a:spLocks noChangeArrowheads="1"/>
          </p:cNvSpPr>
          <p:nvPr/>
        </p:nvSpPr>
        <p:spPr bwMode="auto">
          <a:xfrm>
            <a:off x="971550" y="169862"/>
            <a:ext cx="7921625" cy="908571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uk-UA" sz="1800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5301" name="Прямокутник 49"/>
          <p:cNvSpPr>
            <a:spLocks noChangeArrowheads="1"/>
          </p:cNvSpPr>
          <p:nvPr/>
        </p:nvSpPr>
        <p:spPr bwMode="auto">
          <a:xfrm>
            <a:off x="1116013" y="169863"/>
            <a:ext cx="82788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r>
              <a:rPr lang="uk-UA" altLang="uk-UA" sz="2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1. Доступність послуг, прозорість процесу їх надання, захист прав отримувачів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24307" y="184010"/>
            <a:ext cx="7585721" cy="94218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uk-UA" sz="3200" b="0" dirty="0">
                <a:solidFill>
                  <a:schemeClr val="bg1"/>
                </a:solidFill>
                <a:ea typeface="ＭＳ Ｐゴシック" pitchFamily="34" charset="-128"/>
              </a:rPr>
              <a:t>Мінімальний базовий комплекс соціальних послуг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1" y="1671670"/>
            <a:ext cx="642938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144" y="1428750"/>
            <a:ext cx="1828800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LG\Downloads\Pr\ІLLUSTRATION\Контури\happy-family_21164983_мікро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963" y="2735123"/>
            <a:ext cx="539750" cy="63899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G\Downloads\Pr\ІLLUSTRATION\Контури\happy-family_21164983_мікро.jp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07" y="1428066"/>
            <a:ext cx="732813" cy="8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LG\Downloads\Pr\ІLLUSTRATION\Мама коляска інвалід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72" y="2752513"/>
            <a:ext cx="504497" cy="628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E:\Президентськ апреза\9-07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1" t="24110" r="28075" b="11536"/>
          <a:stretch>
            <a:fillRect/>
          </a:stretch>
        </p:blipFill>
        <p:spPr bwMode="auto">
          <a:xfrm>
            <a:off x="5296047" y="2770673"/>
            <a:ext cx="447923" cy="68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071854" y="3141662"/>
            <a:ext cx="755650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800" b="0" dirty="0"/>
              <a:t>ФСР</a:t>
            </a:r>
          </a:p>
        </p:txBody>
      </p:sp>
      <p:pic>
        <p:nvPicPr>
          <p:cNvPr id="18" name="Picture 5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0" t="29727" r="58574" b="31079"/>
          <a:stretch>
            <a:fillRect/>
          </a:stretch>
        </p:blipFill>
        <p:spPr bwMode="auto">
          <a:xfrm>
            <a:off x="4324049" y="1333016"/>
            <a:ext cx="360040" cy="75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4" t="25679" r="40036" b="32423"/>
          <a:stretch>
            <a:fillRect/>
          </a:stretch>
        </p:blipFill>
        <p:spPr bwMode="auto">
          <a:xfrm>
            <a:off x="4617168" y="1428066"/>
            <a:ext cx="305753" cy="80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Прямая со стрелкой 19"/>
          <p:cNvCxnSpPr/>
          <p:nvPr/>
        </p:nvCxnSpPr>
        <p:spPr>
          <a:xfrm>
            <a:off x="1449679" y="2405062"/>
            <a:ext cx="89007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475656" y="1900634"/>
            <a:ext cx="838646" cy="3762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Виявляє потреби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3879850" y="1831975"/>
            <a:ext cx="376238" cy="43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879850" y="2263775"/>
            <a:ext cx="376238" cy="476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324350" y="2143125"/>
            <a:ext cx="2005013" cy="31591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Не потребують допомоги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256088" y="3427413"/>
            <a:ext cx="1849437" cy="228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Перебувають у СЖО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92280" y="1333016"/>
            <a:ext cx="1800200" cy="92870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1400" dirty="0">
                <a:solidFill>
                  <a:schemeClr val="accent3">
                    <a:lumMod val="50000"/>
                  </a:schemeClr>
                </a:solidFill>
              </a:rPr>
              <a:t>Регулярно інформує про права та можливості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5724525" y="1941512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867400" y="3233737"/>
            <a:ext cx="10080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1908175" y="3054350"/>
            <a:ext cx="1971675" cy="3302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Жителі  громади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019925" y="2565400"/>
            <a:ext cx="1873250" cy="9064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Проводить оцінку потреб у соціальних послугах</a:t>
            </a:r>
          </a:p>
        </p:txBody>
      </p:sp>
      <p:cxnSp>
        <p:nvCxnSpPr>
          <p:cNvPr id="59" name="Прямая со стрелкой 58"/>
          <p:cNvCxnSpPr>
            <a:stCxn id="54" idx="2"/>
            <a:endCxn id="60" idx="0"/>
          </p:cNvCxnSpPr>
          <p:nvPr/>
        </p:nvCxnSpPr>
        <p:spPr>
          <a:xfrm flipH="1">
            <a:off x="7953375" y="3471863"/>
            <a:ext cx="3175" cy="763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7038975" y="4235450"/>
            <a:ext cx="1830388" cy="1295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Організовує надання соціальних послуг </a:t>
            </a:r>
            <a:r>
              <a:rPr lang="uk-UA" sz="1200" dirty="0" smtClean="0"/>
              <a:t>ведення випадку</a:t>
            </a:r>
            <a:endParaRPr lang="uk-UA" sz="1200" dirty="0"/>
          </a:p>
        </p:txBody>
      </p:sp>
      <p:cxnSp>
        <p:nvCxnSpPr>
          <p:cNvPr id="63" name="Прямая со стрелкой 62"/>
          <p:cNvCxnSpPr/>
          <p:nvPr/>
        </p:nvCxnSpPr>
        <p:spPr>
          <a:xfrm flipH="1">
            <a:off x="5867400" y="4916487"/>
            <a:ext cx="10541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532" name="Скругленный прямоугольник 22531"/>
          <p:cNvSpPr/>
          <p:nvPr/>
        </p:nvSpPr>
        <p:spPr>
          <a:xfrm>
            <a:off x="5651500" y="4954588"/>
            <a:ext cx="1336675" cy="2159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200" dirty="0"/>
              <a:t>залучає</a:t>
            </a:r>
          </a:p>
        </p:txBody>
      </p:sp>
      <p:sp>
        <p:nvSpPr>
          <p:cNvPr id="22533" name="Скругленный прямоугольник 22532"/>
          <p:cNvSpPr/>
          <p:nvPr/>
        </p:nvSpPr>
        <p:spPr>
          <a:xfrm>
            <a:off x="4275138" y="3861048"/>
            <a:ext cx="1393825" cy="396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ЦСССДМ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300538" y="4365104"/>
            <a:ext cx="1392237" cy="3603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ЦЗ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275138" y="4889500"/>
            <a:ext cx="1417637" cy="346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ТЦСО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4325938" y="5351463"/>
            <a:ext cx="1417637" cy="3603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УСЗ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4325938" y="5832475"/>
            <a:ext cx="1427162" cy="381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Недержавний сектор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370388" y="6357938"/>
            <a:ext cx="1392237" cy="355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sz="1400" dirty="0"/>
              <a:t>інші</a:t>
            </a:r>
          </a:p>
        </p:txBody>
      </p:sp>
      <p:sp>
        <p:nvSpPr>
          <p:cNvPr id="22539" name="Скругленный прямоугольник 22538"/>
          <p:cNvSpPr/>
          <p:nvPr/>
        </p:nvSpPr>
        <p:spPr>
          <a:xfrm>
            <a:off x="971600" y="4235153"/>
            <a:ext cx="2376264" cy="13540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1600" dirty="0">
                <a:solidFill>
                  <a:schemeClr val="accent3">
                    <a:lumMod val="50000"/>
                  </a:schemeClr>
                </a:solidFill>
              </a:rPr>
              <a:t>Досягнення позитивного результату, подолання складних життєвих обставин</a:t>
            </a:r>
          </a:p>
        </p:txBody>
      </p:sp>
      <p:cxnSp>
        <p:nvCxnSpPr>
          <p:cNvPr id="22542" name="Прямая со стрелкой 22541"/>
          <p:cNvCxnSpPr/>
          <p:nvPr/>
        </p:nvCxnSpPr>
        <p:spPr>
          <a:xfrm flipH="1">
            <a:off x="3492500" y="4916487"/>
            <a:ext cx="7635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2539" idx="0"/>
          </p:cNvCxnSpPr>
          <p:nvPr/>
        </p:nvCxnSpPr>
        <p:spPr>
          <a:xfrm flipH="1" flipV="1">
            <a:off x="1538039" y="3619578"/>
            <a:ext cx="621693" cy="6155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Объект 2"/>
          <p:cNvSpPr>
            <a:spLocks noGrp="1"/>
          </p:cNvSpPr>
          <p:nvPr>
            <p:ph idx="4294967295"/>
          </p:nvPr>
        </p:nvSpPr>
        <p:spPr>
          <a:xfrm>
            <a:off x="899592" y="1268413"/>
            <a:ext cx="8244408" cy="5268912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забезпечується шляхом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нових підходів до оплати соціальних послуг – 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виходячи від доходу громадянина а не наявності у нього родичів</a:t>
            </a: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(сьогодні безоплатно отримують одинокі громадяни похилого віку, інваліди. Такий підхід в інших країнах, зокрема Болгарія, Литва, Франція)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запровадження диференційованої оплати соціальних послуг, 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враховуючи доходи громадян</a:t>
            </a:r>
            <a:r>
              <a:rPr lang="uk-UA" alt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(досвід Литви, Болгарії) 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та чіткого </a:t>
            </a: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переліку безоплатних соціальних послуг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(інформування, консультування, надання притулку, представництво інтересів, екстрені (кризові), </a:t>
            </a:r>
            <a:r>
              <a:rPr lang="uk-UA" altLang="uk-U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сурдопереклад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тифлосурдопереклад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натуральна допомога);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чітких та вичерпних підстав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визначення складних життєвих обставин, що сприятиме оптимізації чисельності осіб, які можуть отримувати послуги;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можливість створення єдиного центру надання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соціальних послуг для різних категорій населення, що забезпечить комплексність надання послуг, усунення дублювання функцій, зручність для громадян та керівників району (міста), оптимізацію діючої мережі</a:t>
            </a:r>
          </a:p>
          <a:p>
            <a:pPr>
              <a:buFont typeface="Wingdings 2" pitchFamily="18" charset="2"/>
              <a:buNone/>
              <a:defRPr/>
            </a:pPr>
            <a:endParaRPr lang="uk-UA" altLang="uk-UA" sz="1800" dirty="0" smtClean="0">
              <a:latin typeface="Arial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ru-RU" altLang="uk-UA" sz="1800" dirty="0" smtClean="0">
              <a:latin typeface="Arial" charset="0"/>
              <a:cs typeface="Times New Roman" pitchFamily="18" charset="0"/>
            </a:endParaRPr>
          </a:p>
          <a:p>
            <a:pPr>
              <a:defRPr/>
            </a:pPr>
            <a:endParaRPr lang="uk-UA" altLang="uk-UA" sz="28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2468" name="Прямоугольник 29"/>
          <p:cNvSpPr>
            <a:spLocks noChangeArrowheads="1"/>
          </p:cNvSpPr>
          <p:nvPr/>
        </p:nvSpPr>
        <p:spPr bwMode="auto">
          <a:xfrm>
            <a:off x="1042988" y="333375"/>
            <a:ext cx="7866062" cy="863600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534988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534988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534988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2. Адресність соціальних послуг</a:t>
            </a:r>
            <a:endParaRPr lang="uk-UA" altLang="uk-UA" sz="2800" dirty="0" smtClean="0">
              <a:solidFill>
                <a:srgbClr val="000066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Объект 2"/>
          <p:cNvSpPr>
            <a:spLocks noGrp="1"/>
          </p:cNvSpPr>
          <p:nvPr>
            <p:ph idx="4294967295"/>
          </p:nvPr>
        </p:nvSpPr>
        <p:spPr>
          <a:xfrm>
            <a:off x="971600" y="1341438"/>
            <a:ext cx="8172400" cy="5268912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забезпечується через:</a:t>
            </a:r>
            <a:r>
              <a:rPr lang="uk-UA" altLang="uk-UA" sz="22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компенсацію вартості послуг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недержавним надавачам, </a:t>
            </a:r>
            <a:r>
              <a:rPr lang="uk-UA" alt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які уклали договір з місцевими органами влади;</a:t>
            </a:r>
            <a:endParaRPr lang="uk-UA" altLang="uk-UA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uk-UA" alt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соціальне </a:t>
            </a: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замовлення 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alt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2015 заплановано провести у Запорізькій, Івано-Франківській,  Миколаївській, Хмельницькій областях);</a:t>
            </a:r>
            <a:r>
              <a:rPr lang="uk-UA" alt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залучення органів самоорганізації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населення до надання соціальних послуг; </a:t>
            </a:r>
          </a:p>
          <a:p>
            <a:pPr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закупівля соціальних послуг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за загальними процедурами;</a:t>
            </a:r>
          </a:p>
          <a:p>
            <a:pPr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єдиних  вимог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до надавачів будь-якої форми власності;</a:t>
            </a:r>
          </a:p>
          <a:p>
            <a:pPr>
              <a:defRPr/>
            </a:pPr>
            <a:r>
              <a:rPr lang="uk-UA" altLang="uk-U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Залучення додаткових коштів </a:t>
            </a:r>
            <a:r>
              <a:rPr lang="uk-UA" alt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 соціальну сферу (соціальні інвестиції);</a:t>
            </a:r>
          </a:p>
          <a:p>
            <a:pPr>
              <a:buFont typeface="Wingdings 2" pitchFamily="18" charset="2"/>
              <a:buNone/>
              <a:defRPr/>
            </a:pPr>
            <a:endParaRPr lang="ru-RU" alt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alt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alt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alt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altLang="uk-UA" sz="28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6324" name="Прямоугольник 29"/>
          <p:cNvSpPr>
            <a:spLocks noChangeArrowheads="1"/>
          </p:cNvSpPr>
          <p:nvPr/>
        </p:nvSpPr>
        <p:spPr bwMode="auto">
          <a:xfrm>
            <a:off x="971600" y="404813"/>
            <a:ext cx="7792988" cy="865187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268288" algn="l"/>
                <a:tab pos="534988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268288" algn="l"/>
                <a:tab pos="534988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268288" algn="l"/>
                <a:tab pos="534988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3. Сприяння створення ринку соціальних послуг, підтримка недержавних організацій</a:t>
            </a:r>
            <a:endParaRPr lang="uk-UA" altLang="uk-UA" sz="2400" dirty="0" smtClean="0">
              <a:solidFill>
                <a:srgbClr val="000066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Объект 2"/>
          <p:cNvSpPr>
            <a:spLocks noGrp="1"/>
          </p:cNvSpPr>
          <p:nvPr>
            <p:ph idx="4294967295"/>
          </p:nvPr>
        </p:nvSpPr>
        <p:spPr>
          <a:xfrm>
            <a:off x="971600" y="1196975"/>
            <a:ext cx="8172400" cy="5340350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забезпечується шляхом:</a:t>
            </a:r>
            <a:r>
              <a:rPr lang="uk-UA" altLang="uk-UA" sz="1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розподілення повноважень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центрального органу виконавчої влади, органів місцевого самоврядування, місцевих органів виконавчої влади;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запровадження етапів управління системою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як взаємопов'язаних процесів (повний цикл), - визначення потреб населення послугах та пріоритетів; розробка та виконання регіональних  програм з урахуванням пріоритетів; організація, фінансування та надання соціальних послуг; моніторинг, контроль та оцінка якості;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чітких та вичерпних підстав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визначення складних життєвих обставин, що сприятиме оптимізації чисельності осіб, які можуть отримувати послуги;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можливість створення єдиного центру надання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соціальних послуг для різних категорій населення, що забезпечить комплексність надання послуг, усунення дублювання функцій, зручність для громадян та керівників району (міста), оптимізацію діючої мережі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запровадження послуг з попередження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складних життєвих обставин та раннього втручання</a:t>
            </a:r>
          </a:p>
          <a:p>
            <a:pPr>
              <a:defRPr/>
            </a:pPr>
            <a:endParaRPr lang="uk-UA" alt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ru-RU" alt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altLang="uk-UA" sz="18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8" name="Прямоугольник 29"/>
          <p:cNvSpPr>
            <a:spLocks noChangeArrowheads="1"/>
          </p:cNvSpPr>
          <p:nvPr/>
        </p:nvSpPr>
        <p:spPr bwMode="auto">
          <a:xfrm>
            <a:off x="971600" y="260350"/>
            <a:ext cx="7993013" cy="936625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176213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176213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176213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176213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4. Удосконалення управління системою в умовах децентралізації та оптимізація видатків</a:t>
            </a:r>
            <a:endParaRPr lang="uk-UA" altLang="uk-UA" sz="2400" dirty="0" smtClean="0">
              <a:solidFill>
                <a:srgbClr val="000066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971550" y="1052736"/>
            <a:ext cx="8172450" cy="5484589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забезпечується через:</a:t>
            </a:r>
            <a:r>
              <a:rPr lang="uk-UA" altLang="uk-UA" sz="18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єдину термінологію та нову класифікацію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послуг з урахуванням її мети, складності, місця та терміну надання; </a:t>
            </a:r>
          </a:p>
          <a:p>
            <a:pPr>
              <a:defRPr/>
            </a:pPr>
            <a:r>
              <a:rPr lang="uk-UA" altLang="uk-UA" sz="1800" b="1" dirty="0"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дині реєстри 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надавачів та отримувачів соціальних послуг;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створення інформаційної системи 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надання соціальних послуг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визначення основних напрямів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державної політики;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розподілення повноважень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органів влади та надавачів соціальних послуг, визначення прав та обов'язків отримувачів цих послуг;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забезпечення участі зацікавлених сторін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(надавачів, отримувачів, членів громад) на всіх етапах підготовки та надання соціальних послуг;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визначення структури системи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та етапів управління нею;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усунення правових колізій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у діючому законодавстві, зокрема двох базових законах – “Про соціальні послуги”, “Про соціальну роботу з сім'ями, дітьми та молоддю” </a:t>
            </a:r>
          </a:p>
          <a:p>
            <a:pPr>
              <a:defRPr/>
            </a:pPr>
            <a:r>
              <a:rPr lang="uk-UA" alt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єдиного алгоритму</a:t>
            </a:r>
            <a:r>
              <a:rPr lang="uk-UA" alt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надання послуг людині з будь-якою проблемою – “ведення випадку”, що відповідатиме основам  соціальної роботи</a:t>
            </a:r>
          </a:p>
          <a:p>
            <a:pPr>
              <a:buFont typeface="Wingdings 2" pitchFamily="18" charset="2"/>
              <a:buNone/>
              <a:defRPr/>
            </a:pPr>
            <a:endParaRPr lang="ru-RU" alt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altLang="uk-UA" sz="2800" dirty="0" smtClean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7412" name="Прямоугольник 29"/>
          <p:cNvSpPr>
            <a:spLocks noChangeArrowheads="1"/>
          </p:cNvSpPr>
          <p:nvPr/>
        </p:nvSpPr>
        <p:spPr bwMode="auto">
          <a:xfrm>
            <a:off x="971550" y="188913"/>
            <a:ext cx="7793038" cy="719137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628650" algn="l"/>
              </a:tabLst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628650" algn="l"/>
              </a:tabLst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628650" algn="l"/>
              </a:tabLst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tabLst>
                <a:tab pos="628650" algn="l"/>
              </a:tabLst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5. Єдині підходи в організації роботи системи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543300" y="1054100"/>
            <a:ext cx="2232025" cy="588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1800" dirty="0">
                <a:solidFill>
                  <a:srgbClr val="0070C0"/>
                </a:solidFill>
                <a:latin typeface="Arial" pitchFamily="34" charset="0"/>
              </a:rPr>
              <a:t>ЗАБЕЗПЕЧИТЬ:</a:t>
            </a:r>
            <a:endParaRPr lang="uk-UA" sz="1800" b="0" dirty="0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538163" y="182563"/>
            <a:ext cx="82423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28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3556" name="Rectangle 9"/>
          <p:cNvSpPr>
            <a:spLocks noChangeArrowheads="1"/>
          </p:cNvSpPr>
          <p:nvPr/>
        </p:nvSpPr>
        <p:spPr bwMode="auto">
          <a:xfrm>
            <a:off x="200025" y="446088"/>
            <a:ext cx="8293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400">
                <a:solidFill>
                  <a:schemeClr val="bg1"/>
                </a:solidFill>
                <a:latin typeface="Arial" charset="0"/>
              </a:rPr>
              <a:t>Критерії оцінки якості соціальних послуг </a:t>
            </a:r>
          </a:p>
        </p:txBody>
      </p:sp>
      <p:sp>
        <p:nvSpPr>
          <p:cNvPr id="23557" name="Місце для номера слайда 1"/>
          <p:cNvSpPr txBox="1">
            <a:spLocks noGrp="1"/>
          </p:cNvSpPr>
          <p:nvPr/>
        </p:nvSpPr>
        <p:spPr bwMode="auto">
          <a:xfrm>
            <a:off x="7097713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964D907-66DB-4E84-A035-39CDD1E12720}" type="slidenum">
              <a:rPr lang="ru-RU" altLang="uk-UA" sz="1200" b="0">
                <a:latin typeface="Arial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uk-UA" sz="1200" b="0">
              <a:latin typeface="Arial" charset="0"/>
              <a:ea typeface="MS PGothic" pitchFamily="34" charset="-128"/>
            </a:endParaRPr>
          </a:p>
        </p:txBody>
      </p:sp>
      <p:pic>
        <p:nvPicPr>
          <p:cNvPr id="2355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422900"/>
            <a:ext cx="1382713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43063"/>
            <a:ext cx="138430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70050"/>
            <a:ext cx="13843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54338"/>
            <a:ext cx="138271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986088"/>
            <a:ext cx="1382713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91000"/>
            <a:ext cx="1382713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10050"/>
            <a:ext cx="138271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1925638" y="1427709"/>
            <a:ext cx="32766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dirty="0">
                <a:solidFill>
                  <a:srgbClr val="0070C0"/>
                </a:solidFill>
                <a:latin typeface="Arial" charset="0"/>
              </a:rPr>
              <a:t>Фінансову результативність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 dirty="0" smtClean="0">
                <a:latin typeface="Arial" charset="0"/>
              </a:rPr>
              <a:t>Створення ринку соціальних послуг та ефективне </a:t>
            </a:r>
            <a:r>
              <a:rPr lang="uk-UA" altLang="uk-UA" sz="1600" b="0" dirty="0">
                <a:latin typeface="Arial" charset="0"/>
              </a:rPr>
              <a:t>використання бюджетних коштів, </a:t>
            </a:r>
          </a:p>
        </p:txBody>
      </p:sp>
      <p:sp>
        <p:nvSpPr>
          <p:cNvPr id="23566" name="Rectangle 9"/>
          <p:cNvSpPr>
            <a:spLocks noChangeArrowheads="1"/>
          </p:cNvSpPr>
          <p:nvPr/>
        </p:nvSpPr>
        <p:spPr bwMode="auto">
          <a:xfrm>
            <a:off x="2066925" y="3030538"/>
            <a:ext cx="2451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Адресність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Індивідуальний підхід до кожного клієнта</a:t>
            </a:r>
            <a:endParaRPr lang="uk-UA" altLang="uk-UA" sz="2000">
              <a:latin typeface="Arial" charset="0"/>
            </a:endParaRP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2038350" y="4092575"/>
            <a:ext cx="2852738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Своєчасність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Фахівці оперативно реагують на потреби клієнтів</a:t>
            </a:r>
            <a:endParaRPr lang="uk-UA" altLang="uk-UA" sz="20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3568" name="Rectangle 9"/>
          <p:cNvSpPr>
            <a:spLocks noChangeArrowheads="1"/>
          </p:cNvSpPr>
          <p:nvPr/>
        </p:nvSpPr>
        <p:spPr bwMode="auto">
          <a:xfrm>
            <a:off x="6011863" y="1547813"/>
            <a:ext cx="31242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dirty="0">
                <a:solidFill>
                  <a:srgbClr val="0070C0"/>
                </a:solidFill>
                <a:latin typeface="Arial" charset="0"/>
              </a:rPr>
              <a:t>Професійність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 dirty="0">
                <a:latin typeface="Arial" charset="0"/>
              </a:rPr>
              <a:t>Надання послуг підготовленими та досвідченими спеціалістами</a:t>
            </a: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6156325" y="4076700"/>
            <a:ext cx="2884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Повага гідності отримувача послуг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Дотримання етичних моментів в роботі</a:t>
            </a:r>
          </a:p>
        </p:txBody>
      </p:sp>
      <p:sp>
        <p:nvSpPr>
          <p:cNvPr id="23570" name="Rectangle 9"/>
          <p:cNvSpPr>
            <a:spLocks noChangeArrowheads="1"/>
          </p:cNvSpPr>
          <p:nvPr/>
        </p:nvSpPr>
        <p:spPr bwMode="auto">
          <a:xfrm>
            <a:off x="6084888" y="2801938"/>
            <a:ext cx="31242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Зручність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Надання послуг в найбільш зручний для клієнта спосіб та час</a:t>
            </a:r>
          </a:p>
        </p:txBody>
      </p:sp>
      <p:sp>
        <p:nvSpPr>
          <p:cNvPr id="23571" name="Rectangle 9"/>
          <p:cNvSpPr>
            <a:spLocks noChangeArrowheads="1"/>
          </p:cNvSpPr>
          <p:nvPr/>
        </p:nvSpPr>
        <p:spPr bwMode="auto">
          <a:xfrm>
            <a:off x="6138863" y="5372100"/>
            <a:ext cx="34020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Доступність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Інформація про послуги є відкритою для всіх категорій населення</a:t>
            </a:r>
            <a:endParaRPr lang="uk-UA" altLang="uk-UA" sz="1400" b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uk-UA" altLang="uk-UA" sz="200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357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34013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025650" y="5434013"/>
            <a:ext cx="3176588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>
                <a:solidFill>
                  <a:srgbClr val="0070C0"/>
                </a:solidFill>
                <a:latin typeface="Arial" charset="0"/>
              </a:rPr>
              <a:t>Конфіденційність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b="0">
                <a:latin typeface="Arial" charset="0"/>
              </a:rPr>
              <a:t>Дотримання принципу нерозголошення інформації та система захисту баз даних.</a:t>
            </a:r>
          </a:p>
        </p:txBody>
      </p:sp>
      <p:sp>
        <p:nvSpPr>
          <p:cNvPr id="61465" name="Прямоугольник 29"/>
          <p:cNvSpPr>
            <a:spLocks noChangeArrowheads="1"/>
          </p:cNvSpPr>
          <p:nvPr/>
        </p:nvSpPr>
        <p:spPr bwMode="auto">
          <a:xfrm>
            <a:off x="1042988" y="115888"/>
            <a:ext cx="7721600" cy="877887"/>
          </a:xfrm>
          <a:prstGeom prst="rect">
            <a:avLst/>
          </a:prstGeom>
          <a:solidFill>
            <a:srgbClr val="CCAA74"/>
          </a:solidFill>
          <a:ln>
            <a:noFill/>
          </a:ln>
          <a:extLst>
            <a:ext uri="{91240B29-F687-4F45-9708-019B960494DF}">
              <a14:hiddenLine xmlns:a14="http://schemas.microsoft.com/office/drawing/2010/main" w="54991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7C6E4F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251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Нова редакція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uk-UA" altLang="uk-UA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ЗУ «Про соціальні послуги»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25">
      <a:dk1>
        <a:srgbClr val="716B6B"/>
      </a:dk1>
      <a:lt1>
        <a:srgbClr val="E7E2D9"/>
      </a:lt1>
      <a:dk2>
        <a:srgbClr val="696464"/>
      </a:dk2>
      <a:lt2>
        <a:srgbClr val="E7E2D9"/>
      </a:lt2>
      <a:accent1>
        <a:srgbClr val="545050"/>
      </a:accent1>
      <a:accent2>
        <a:srgbClr val="5D523B"/>
      </a:accent2>
      <a:accent3>
        <a:srgbClr val="7C6E4F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12919</TotalTime>
  <Words>1472</Words>
  <Application>Microsoft Office PowerPoint</Application>
  <PresentationFormat>Экран (4:3)</PresentationFormat>
  <Paragraphs>211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Система надання соціальних послуг та нормативне регулювання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Практичні питання переходу та організації роботи закладів та установ відповідно до визначеного  переліку та  стандартів соціальних послуг</dc:title>
  <dc:creator>Admin</dc:creator>
  <cp:lastModifiedBy>Igor</cp:lastModifiedBy>
  <cp:revision>204</cp:revision>
  <dcterms:created xsi:type="dcterms:W3CDTF">2013-11-23T20:57:38Z</dcterms:created>
  <dcterms:modified xsi:type="dcterms:W3CDTF">2016-04-04T19:15:31Z</dcterms:modified>
</cp:coreProperties>
</file>